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8"/>
  </p:notesMasterIdLst>
  <p:sldIdLst>
    <p:sldId id="256" r:id="rId2"/>
    <p:sldId id="258" r:id="rId3"/>
    <p:sldId id="257" r:id="rId4"/>
    <p:sldId id="305" r:id="rId5"/>
    <p:sldId id="307" r:id="rId6"/>
    <p:sldId id="306" r:id="rId7"/>
    <p:sldId id="308" r:id="rId8"/>
    <p:sldId id="309" r:id="rId9"/>
    <p:sldId id="311" r:id="rId10"/>
    <p:sldId id="312" r:id="rId11"/>
    <p:sldId id="310" r:id="rId12"/>
    <p:sldId id="313" r:id="rId13"/>
    <p:sldId id="314" r:id="rId14"/>
    <p:sldId id="316" r:id="rId15"/>
    <p:sldId id="317" r:id="rId16"/>
    <p:sldId id="304" r:id="rId17"/>
  </p:sldIdLst>
  <p:sldSz cx="9144000" cy="5143500" type="screen16x9"/>
  <p:notesSz cx="6858000" cy="9144000"/>
  <p:embeddedFontLst>
    <p:embeddedFont>
      <p:font typeface="Anaheim" panose="020B0604020202020204" charset="0"/>
      <p:regular r:id="rId19"/>
    </p:embeddedFont>
    <p:embeddedFont>
      <p:font typeface="Bebas Neue" panose="020B0606020202050201" pitchFamily="34" charset="0"/>
      <p:regular r:id="rId20"/>
    </p:embeddedFont>
    <p:embeddedFont>
      <p:font typeface="Montserrat" panose="00000500000000000000" pitchFamily="2" charset="0"/>
      <p:regular r:id="rId21"/>
      <p:bold r:id="rId22"/>
      <p:italic r:id="rId23"/>
      <p:boldItalic r:id="rId24"/>
    </p:embeddedFont>
    <p:embeddedFont>
      <p:font typeface="Montserrat Black" panose="00000A00000000000000" pitchFamily="2" charset="0"/>
      <p:bold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E2AED5-483D-4EB7-88F6-65614E87EF99}">
  <a:tblStyle styleId="{D0E2AED5-483D-4EB7-88F6-65614E87EF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715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8" r:id="rId5"/>
    <p:sldLayoutId id="2147483659" r:id="rId6"/>
    <p:sldLayoutId id="2147483676" r:id="rId7"/>
    <p:sldLayoutId id="214748367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1" name="Google Shape;1241;p35"/>
          <p:cNvGrpSpPr/>
          <p:nvPr/>
        </p:nvGrpSpPr>
        <p:grpSpPr>
          <a:xfrm>
            <a:off x="7905475" y="1913575"/>
            <a:ext cx="76825" cy="76800"/>
            <a:chOff x="3104875" y="1099400"/>
            <a:chExt cx="76825" cy="76800"/>
          </a:xfrm>
        </p:grpSpPr>
        <p:sp>
          <p:nvSpPr>
            <p:cNvPr id="1242" name="Google Shape;1242;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35"/>
          <p:cNvGrpSpPr/>
          <p:nvPr/>
        </p:nvGrpSpPr>
        <p:grpSpPr>
          <a:xfrm>
            <a:off x="5419450" y="3918800"/>
            <a:ext cx="76825" cy="76800"/>
            <a:chOff x="3104875" y="1099400"/>
            <a:chExt cx="76825" cy="76800"/>
          </a:xfrm>
        </p:grpSpPr>
        <p:sp>
          <p:nvSpPr>
            <p:cNvPr id="1245"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35"/>
          <p:cNvGrpSpPr/>
          <p:nvPr/>
        </p:nvGrpSpPr>
        <p:grpSpPr>
          <a:xfrm>
            <a:off x="4400275" y="699350"/>
            <a:ext cx="76825" cy="76800"/>
            <a:chOff x="3104875" y="1099400"/>
            <a:chExt cx="76825" cy="76800"/>
          </a:xfrm>
        </p:grpSpPr>
        <p:sp>
          <p:nvSpPr>
            <p:cNvPr id="1248" name="Google Shape;1248;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50" name="Google Shape;1250;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1" name="Google Shape;1251;p35"/>
          <p:cNvSpPr txBox="1">
            <a:spLocks noGrp="1"/>
          </p:cNvSpPr>
          <p:nvPr>
            <p:ph type="ctrTitle"/>
          </p:nvPr>
        </p:nvSpPr>
        <p:spPr>
          <a:xfrm>
            <a:off x="713225" y="1256688"/>
            <a:ext cx="7033800" cy="1842726"/>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5200" dirty="0">
                <a:latin typeface="Montserrat Black"/>
                <a:ea typeface="Montserrat Black"/>
                <a:cs typeface="Montserrat Black"/>
                <a:sym typeface="Montserrat Black"/>
              </a:rPr>
              <a:t>INTELLIGE</a:t>
            </a:r>
            <a:r>
              <a:rPr lang="en" sz="5200" dirty="0"/>
              <a:t>N</a:t>
            </a:r>
            <a:r>
              <a:rPr lang="en" sz="5200" dirty="0">
                <a:latin typeface="Montserrat Black"/>
                <a:ea typeface="Montserrat Black"/>
                <a:cs typeface="Montserrat Black"/>
                <a:sym typeface="Montserrat Black"/>
              </a:rPr>
              <a:t>CE ARTIFICIELLE </a:t>
            </a:r>
            <a:r>
              <a:rPr lang="en" sz="5200" dirty="0">
                <a:solidFill>
                  <a:schemeClr val="dk2"/>
                </a:solidFill>
                <a:latin typeface="Montserrat Black"/>
                <a:ea typeface="Montserrat Black"/>
                <a:cs typeface="Montserrat Black"/>
                <a:sym typeface="Montserrat Black"/>
              </a:rPr>
              <a:t>(IA)</a:t>
            </a:r>
            <a:endParaRPr sz="5200" dirty="0">
              <a:solidFill>
                <a:schemeClr val="dk2"/>
              </a:solidFill>
              <a:latin typeface="Montserrat Black"/>
              <a:ea typeface="Montserrat Black"/>
              <a:cs typeface="Montserrat Black"/>
              <a:sym typeface="Montserrat Black"/>
            </a:endParaRPr>
          </a:p>
        </p:txBody>
      </p:sp>
      <p:sp>
        <p:nvSpPr>
          <p:cNvPr id="1252" name="Google Shape;1252;p35"/>
          <p:cNvSpPr txBox="1">
            <a:spLocks noGrp="1"/>
          </p:cNvSpPr>
          <p:nvPr>
            <p:ph type="subTitle" idx="1"/>
          </p:nvPr>
        </p:nvSpPr>
        <p:spPr>
          <a:xfrm>
            <a:off x="713225" y="3521112"/>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Matthias Fellon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BBEE779-BCB8-6708-0D30-7ED9FDEB15B8}"/>
              </a:ext>
            </a:extLst>
          </p:cNvPr>
          <p:cNvSpPr/>
          <p:nvPr/>
        </p:nvSpPr>
        <p:spPr>
          <a:xfrm>
            <a:off x="2072341" y="1327898"/>
            <a:ext cx="4999317" cy="328842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2" name="Google Shape;1278;p37">
            <a:extLst>
              <a:ext uri="{FF2B5EF4-FFF2-40B4-BE49-F238E27FC236}">
                <a16:creationId xmlns:a16="http://schemas.microsoft.com/office/drawing/2014/main" id="{EF08AEF6-41F3-091B-4732-78C98982E6AF}"/>
              </a:ext>
            </a:extLst>
          </p:cNvPr>
          <p:cNvSpPr txBox="1">
            <a:spLocks/>
          </p:cNvSpPr>
          <p:nvPr/>
        </p:nvSpPr>
        <p:spPr>
          <a:xfrm>
            <a:off x="0" y="0"/>
            <a:ext cx="3937000" cy="38735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02 - </a:t>
            </a:r>
            <a:r>
              <a:rPr lang="fr-FR" sz="1800" b="1" dirty="0">
                <a:solidFill>
                  <a:srgbClr val="ECECEC"/>
                </a:solidFill>
                <a:latin typeface="Montserrat Black" panose="00000A00000000000000" pitchFamily="2" charset="0"/>
              </a:rPr>
              <a:t>Principes</a:t>
            </a:r>
            <a:r>
              <a:rPr lang="fr-FR" sz="1800" b="1" i="0" dirty="0">
                <a:solidFill>
                  <a:srgbClr val="ECECEC"/>
                </a:solidFill>
                <a:effectLst/>
                <a:latin typeface="Montserrat" panose="00000500000000000000" pitchFamily="2" charset="0"/>
              </a:rPr>
              <a:t> </a:t>
            </a:r>
            <a:r>
              <a:rPr lang="fr-FR" sz="1800" b="1" dirty="0">
                <a:solidFill>
                  <a:srgbClr val="ECECEC"/>
                </a:solidFill>
                <a:latin typeface="Montserrat Black" panose="00000A00000000000000" pitchFamily="2" charset="0"/>
              </a:rPr>
              <a:t>F</a:t>
            </a:r>
            <a:r>
              <a:rPr lang="fr-FR" sz="1800" b="1" i="0" dirty="0">
                <a:solidFill>
                  <a:srgbClr val="ECECEC"/>
                </a:solidFill>
                <a:effectLst/>
                <a:latin typeface="Montserrat Black" panose="00000A00000000000000" pitchFamily="2" charset="0"/>
              </a:rPr>
              <a:t>ondamentaux</a:t>
            </a:r>
            <a:endParaRPr lang="fr-FR" sz="1800" dirty="0">
              <a:latin typeface="Montserrat Black" panose="00000A00000000000000" pitchFamily="2" charset="0"/>
            </a:endParaRPr>
          </a:p>
        </p:txBody>
      </p:sp>
      <p:sp>
        <p:nvSpPr>
          <p:cNvPr id="4" name="Google Shape;1257;p36">
            <a:extLst>
              <a:ext uri="{FF2B5EF4-FFF2-40B4-BE49-F238E27FC236}">
                <a16:creationId xmlns:a16="http://schemas.microsoft.com/office/drawing/2014/main" id="{2050C899-C083-1279-1004-E77A52A36FAE}"/>
              </a:ext>
            </a:extLst>
          </p:cNvPr>
          <p:cNvSpPr txBox="1">
            <a:spLocks/>
          </p:cNvSpPr>
          <p:nvPr/>
        </p:nvSpPr>
        <p:spPr>
          <a:xfrm>
            <a:off x="925150" y="527177"/>
            <a:ext cx="7293700" cy="699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fr-FR" dirty="0"/>
              <a:t>Réseaux de neurones artificiels</a:t>
            </a:r>
          </a:p>
        </p:txBody>
      </p:sp>
      <p:pic>
        <p:nvPicPr>
          <p:cNvPr id="4098" name="Picture 2" descr="undefined">
            <a:extLst>
              <a:ext uri="{FF2B5EF4-FFF2-40B4-BE49-F238E27FC236}">
                <a16:creationId xmlns:a16="http://schemas.microsoft.com/office/drawing/2014/main" id="{84BA04F7-C419-BE52-140B-91F078073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362" y="1226913"/>
            <a:ext cx="4233275" cy="2821022"/>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343D7326-2A59-9C90-3A7F-2CD4AC335E43}"/>
              </a:ext>
            </a:extLst>
          </p:cNvPr>
          <p:cNvSpPr txBox="1"/>
          <p:nvPr/>
        </p:nvSpPr>
        <p:spPr>
          <a:xfrm>
            <a:off x="2455362" y="4047935"/>
            <a:ext cx="939800" cy="338554"/>
          </a:xfrm>
          <a:prstGeom prst="rect">
            <a:avLst/>
          </a:prstGeom>
          <a:noFill/>
        </p:spPr>
        <p:txBody>
          <a:bodyPr wrap="square" rtlCol="0">
            <a:spAutoFit/>
          </a:bodyPr>
          <a:lstStyle/>
          <a:p>
            <a:r>
              <a:rPr lang="fr-FR" sz="1600" dirty="0">
                <a:solidFill>
                  <a:schemeClr val="bg1"/>
                </a:solidFill>
                <a:latin typeface="Montserrat" panose="00000500000000000000" pitchFamily="2" charset="0"/>
              </a:rPr>
              <a:t>Entrée</a:t>
            </a:r>
          </a:p>
        </p:txBody>
      </p:sp>
      <p:sp>
        <p:nvSpPr>
          <p:cNvPr id="6" name="ZoneTexte 5">
            <a:extLst>
              <a:ext uri="{FF2B5EF4-FFF2-40B4-BE49-F238E27FC236}">
                <a16:creationId xmlns:a16="http://schemas.microsoft.com/office/drawing/2014/main" id="{CC1C607C-7A07-3F87-0B1A-59B9A5117845}"/>
              </a:ext>
            </a:extLst>
          </p:cNvPr>
          <p:cNvSpPr txBox="1"/>
          <p:nvPr/>
        </p:nvSpPr>
        <p:spPr>
          <a:xfrm>
            <a:off x="6044043" y="4048747"/>
            <a:ext cx="939800" cy="338554"/>
          </a:xfrm>
          <a:prstGeom prst="rect">
            <a:avLst/>
          </a:prstGeom>
          <a:noFill/>
        </p:spPr>
        <p:txBody>
          <a:bodyPr wrap="square" rtlCol="0">
            <a:spAutoFit/>
          </a:bodyPr>
          <a:lstStyle/>
          <a:p>
            <a:r>
              <a:rPr lang="fr-FR" sz="1600" dirty="0">
                <a:solidFill>
                  <a:schemeClr val="bg1"/>
                </a:solidFill>
                <a:latin typeface="Montserrat" panose="00000500000000000000" pitchFamily="2" charset="0"/>
              </a:rPr>
              <a:t>Sortie</a:t>
            </a:r>
          </a:p>
        </p:txBody>
      </p:sp>
      <p:sp>
        <p:nvSpPr>
          <p:cNvPr id="7" name="ZoneTexte 6">
            <a:extLst>
              <a:ext uri="{FF2B5EF4-FFF2-40B4-BE49-F238E27FC236}">
                <a16:creationId xmlns:a16="http://schemas.microsoft.com/office/drawing/2014/main" id="{02EE27CA-737B-A2E6-A0D1-B37A37C7E72C}"/>
              </a:ext>
            </a:extLst>
          </p:cNvPr>
          <p:cNvSpPr txBox="1"/>
          <p:nvPr/>
        </p:nvSpPr>
        <p:spPr>
          <a:xfrm>
            <a:off x="3880426" y="4031548"/>
            <a:ext cx="1390651" cy="584775"/>
          </a:xfrm>
          <a:prstGeom prst="rect">
            <a:avLst/>
          </a:prstGeom>
          <a:noFill/>
        </p:spPr>
        <p:txBody>
          <a:bodyPr wrap="square" rtlCol="0">
            <a:spAutoFit/>
          </a:bodyPr>
          <a:lstStyle/>
          <a:p>
            <a:pPr algn="ctr"/>
            <a:r>
              <a:rPr lang="fr-FR" sz="1600" dirty="0">
                <a:solidFill>
                  <a:schemeClr val="bg1"/>
                </a:solidFill>
                <a:latin typeface="Montserrat" panose="00000500000000000000" pitchFamily="2" charset="0"/>
              </a:rPr>
              <a:t>Couche de neurones</a:t>
            </a:r>
          </a:p>
        </p:txBody>
      </p:sp>
      <p:cxnSp>
        <p:nvCxnSpPr>
          <p:cNvPr id="9" name="Connecteur droit avec flèche 8">
            <a:extLst>
              <a:ext uri="{FF2B5EF4-FFF2-40B4-BE49-F238E27FC236}">
                <a16:creationId xmlns:a16="http://schemas.microsoft.com/office/drawing/2014/main" id="{4D28CF08-4DA7-0027-70F0-844C14CEA5E7}"/>
              </a:ext>
            </a:extLst>
          </p:cNvPr>
          <p:cNvCxnSpPr>
            <a:stCxn id="6" idx="0"/>
          </p:cNvCxnSpPr>
          <p:nvPr/>
        </p:nvCxnSpPr>
        <p:spPr>
          <a:xfrm flipH="1" flipV="1">
            <a:off x="5962650" y="2787650"/>
            <a:ext cx="551293" cy="1261097"/>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10301451-C426-7C42-4CA7-F1027A5A3A76}"/>
              </a:ext>
            </a:extLst>
          </p:cNvPr>
          <p:cNvCxnSpPr>
            <a:cxnSpLocks/>
            <a:stCxn id="5" idx="0"/>
          </p:cNvCxnSpPr>
          <p:nvPr/>
        </p:nvCxnSpPr>
        <p:spPr>
          <a:xfrm flipV="1">
            <a:off x="2925262" y="3167838"/>
            <a:ext cx="281601" cy="880097"/>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4728C090-A7A0-7DCC-AEB9-D72171E8AA79}"/>
              </a:ext>
            </a:extLst>
          </p:cNvPr>
          <p:cNvCxnSpPr>
            <a:cxnSpLocks/>
            <a:stCxn id="5" idx="0"/>
          </p:cNvCxnSpPr>
          <p:nvPr/>
        </p:nvCxnSpPr>
        <p:spPr>
          <a:xfrm flipV="1">
            <a:off x="2925262" y="2437588"/>
            <a:ext cx="281601" cy="1610347"/>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8" name="Accolade fermante 17">
            <a:extLst>
              <a:ext uri="{FF2B5EF4-FFF2-40B4-BE49-F238E27FC236}">
                <a16:creationId xmlns:a16="http://schemas.microsoft.com/office/drawing/2014/main" id="{F93C8DA3-6218-9535-714A-3E1A7A15AC1F}"/>
              </a:ext>
            </a:extLst>
          </p:cNvPr>
          <p:cNvSpPr/>
          <p:nvPr/>
        </p:nvSpPr>
        <p:spPr>
          <a:xfrm rot="5400000">
            <a:off x="4431198" y="3612747"/>
            <a:ext cx="281601" cy="676276"/>
          </a:xfrm>
          <a:prstGeom prst="rightBrace">
            <a:avLst>
              <a:gd name="adj1" fmla="val 24399"/>
              <a:gd name="adj2" fmla="val 50000"/>
            </a:avLst>
          </a:prstGeom>
          <a:ln w="28575">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06871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78;p37">
            <a:extLst>
              <a:ext uri="{FF2B5EF4-FFF2-40B4-BE49-F238E27FC236}">
                <a16:creationId xmlns:a16="http://schemas.microsoft.com/office/drawing/2014/main" id="{7D75285D-9345-0834-DFC0-EF75392736DB}"/>
              </a:ext>
            </a:extLst>
          </p:cNvPr>
          <p:cNvSpPr txBox="1">
            <a:spLocks/>
          </p:cNvSpPr>
          <p:nvPr/>
        </p:nvSpPr>
        <p:spPr>
          <a:xfrm>
            <a:off x="-1" y="1027"/>
            <a:ext cx="3637429" cy="4845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03 – Défis de l’IA</a:t>
            </a:r>
          </a:p>
        </p:txBody>
      </p:sp>
      <p:sp>
        <p:nvSpPr>
          <p:cNvPr id="4" name="Google Shape;1257;p36">
            <a:extLst>
              <a:ext uri="{FF2B5EF4-FFF2-40B4-BE49-F238E27FC236}">
                <a16:creationId xmlns:a16="http://schemas.microsoft.com/office/drawing/2014/main" id="{36637807-90E8-4C22-7323-C5521F3F97AD}"/>
              </a:ext>
            </a:extLst>
          </p:cNvPr>
          <p:cNvSpPr txBox="1">
            <a:spLocks/>
          </p:cNvSpPr>
          <p:nvPr/>
        </p:nvSpPr>
        <p:spPr>
          <a:xfrm>
            <a:off x="1812200" y="48771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fr-FR" dirty="0"/>
              <a:t>Biais algorithmiques</a:t>
            </a:r>
          </a:p>
        </p:txBody>
      </p:sp>
      <p:sp>
        <p:nvSpPr>
          <p:cNvPr id="9" name="Google Shape;1259;p36">
            <a:extLst>
              <a:ext uri="{FF2B5EF4-FFF2-40B4-BE49-F238E27FC236}">
                <a16:creationId xmlns:a16="http://schemas.microsoft.com/office/drawing/2014/main" id="{A66FF3B6-5B04-D018-8096-CC198CD0448E}"/>
              </a:ext>
            </a:extLst>
          </p:cNvPr>
          <p:cNvSpPr txBox="1"/>
          <p:nvPr/>
        </p:nvSpPr>
        <p:spPr>
          <a:xfrm>
            <a:off x="1238901" y="1610865"/>
            <a:ext cx="6666197" cy="2416529"/>
          </a:xfrm>
          <a:prstGeom prst="rect">
            <a:avLst/>
          </a:prstGeom>
          <a:noFill/>
          <a:ln>
            <a:noFill/>
          </a:ln>
        </p:spPr>
        <p:txBody>
          <a:bodyPr spcFirstLastPara="1" wrap="square" lIns="91425" tIns="91425" rIns="91425" bIns="91425" anchor="t" anchorCtr="0">
            <a:noAutofit/>
          </a:bodyPr>
          <a:lstStyle/>
          <a:p>
            <a:pPr lvl="0">
              <a:lnSpc>
                <a:spcPct val="107000"/>
              </a:lnSpc>
              <a:spcAft>
                <a:spcPts val="800"/>
              </a:spcAft>
              <a:buSzPts val="1000"/>
              <a:tabLst>
                <a:tab pos="685800" algn="l"/>
              </a:tabLst>
            </a:pPr>
            <a:r>
              <a:rPr lang="fr-FR" kern="0" dirty="0">
                <a:solidFill>
                  <a:schemeClr val="tx1"/>
                </a:solidFill>
                <a:effectLst/>
                <a:latin typeface="Montserrat" panose="00000500000000000000" pitchFamily="2" charset="0"/>
                <a:ea typeface="Times New Roman" panose="02020603050405020304" pitchFamily="18" charset="0"/>
                <a:cs typeface="Calibri" panose="020F0502020204030204" pitchFamily="34" charset="0"/>
              </a:rPr>
              <a:t>Les algorithmes d'IA peuvent être biaisés, reflétant les préjugés inconscients de leurs concepteurs ou les déséquilibres dans les données sur lesquelles ils sont formés. Cela peut entraîner des résultats injustes ou discriminatoires, en particulier dans des domaines sensibles tels que le recrutement ou les prêts bancaires.</a:t>
            </a:r>
            <a:endParaRPr lang="fr-FR"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685800" algn="l"/>
              </a:tabLst>
            </a:pPr>
            <a:r>
              <a:rPr lang="fr-FR" kern="0" dirty="0">
                <a:solidFill>
                  <a:schemeClr val="tx1"/>
                </a:solidFill>
                <a:effectLst/>
                <a:latin typeface="Montserrat" panose="00000500000000000000" pitchFamily="2" charset="0"/>
                <a:ea typeface="Times New Roman" panose="02020603050405020304" pitchFamily="18" charset="0"/>
                <a:cs typeface="Calibri" panose="020F0502020204030204" pitchFamily="34" charset="0"/>
              </a:rPr>
              <a:t>La lutte contre les biais algorithmiques nécessite une attention particulière à la diversité et à la représentativité des données utilisées pour former les modèles d'IA, ainsi que des techniques de détection et de correction des biais dans les algorithmes eux-mêmes.</a:t>
            </a:r>
            <a:endParaRPr lang="fr-FR"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5974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78;p37">
            <a:extLst>
              <a:ext uri="{FF2B5EF4-FFF2-40B4-BE49-F238E27FC236}">
                <a16:creationId xmlns:a16="http://schemas.microsoft.com/office/drawing/2014/main" id="{7D75285D-9345-0834-DFC0-EF75392736DB}"/>
              </a:ext>
            </a:extLst>
          </p:cNvPr>
          <p:cNvSpPr txBox="1">
            <a:spLocks/>
          </p:cNvSpPr>
          <p:nvPr/>
        </p:nvSpPr>
        <p:spPr>
          <a:xfrm>
            <a:off x="-1" y="1027"/>
            <a:ext cx="3637429" cy="4845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03 – Défis de l’IA</a:t>
            </a:r>
          </a:p>
        </p:txBody>
      </p:sp>
      <p:sp>
        <p:nvSpPr>
          <p:cNvPr id="4" name="Google Shape;1257;p36">
            <a:extLst>
              <a:ext uri="{FF2B5EF4-FFF2-40B4-BE49-F238E27FC236}">
                <a16:creationId xmlns:a16="http://schemas.microsoft.com/office/drawing/2014/main" id="{36637807-90E8-4C22-7323-C5521F3F97AD}"/>
              </a:ext>
            </a:extLst>
          </p:cNvPr>
          <p:cNvSpPr txBox="1">
            <a:spLocks/>
          </p:cNvSpPr>
          <p:nvPr/>
        </p:nvSpPr>
        <p:spPr>
          <a:xfrm>
            <a:off x="2760218" y="485527"/>
            <a:ext cx="600726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fr-FR" dirty="0"/>
              <a:t>Sécurité et confidentialité des données</a:t>
            </a:r>
          </a:p>
        </p:txBody>
      </p:sp>
      <p:sp>
        <p:nvSpPr>
          <p:cNvPr id="9" name="Google Shape;1259;p36">
            <a:extLst>
              <a:ext uri="{FF2B5EF4-FFF2-40B4-BE49-F238E27FC236}">
                <a16:creationId xmlns:a16="http://schemas.microsoft.com/office/drawing/2014/main" id="{A66FF3B6-5B04-D018-8096-CC198CD0448E}"/>
              </a:ext>
            </a:extLst>
          </p:cNvPr>
          <p:cNvSpPr txBox="1"/>
          <p:nvPr/>
        </p:nvSpPr>
        <p:spPr>
          <a:xfrm>
            <a:off x="1092757" y="1784692"/>
            <a:ext cx="6484662" cy="2369464"/>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b="0" i="0" dirty="0">
                <a:solidFill>
                  <a:schemeClr val="tx1"/>
                </a:solidFill>
                <a:effectLst/>
                <a:latin typeface="Montserrat" panose="00000500000000000000" pitchFamily="2" charset="0"/>
              </a:rPr>
              <a:t>«</a:t>
            </a:r>
            <a:r>
              <a:rPr lang="fr-FR" kern="0" dirty="0">
                <a:solidFill>
                  <a:schemeClr val="tx1"/>
                </a:solidFill>
                <a:effectLst/>
                <a:latin typeface="Montserrat" panose="00000500000000000000" pitchFamily="2" charset="0"/>
                <a:ea typeface="Times New Roman" panose="02020603050405020304" pitchFamily="18" charset="0"/>
                <a:cs typeface="Calibri" panose="020F0502020204030204" pitchFamily="34" charset="0"/>
              </a:rPr>
              <a:t>L'IA repose souvent sur l'accès à de grandes quantités de données, ce qui soulève des préoccupations en matière de sécurité et de confidentialité. Les données sensibles des utilisateurs peuvent être exposées à des risques de piratage ou de violation de la vie privée, en particulier lorsque des algorithmes d'IA sont utilisés dans des domaines tels que la santé ou les finances.</a:t>
            </a:r>
          </a:p>
          <a:p>
            <a:pPr marL="457200" algn="ctr">
              <a:lnSpc>
                <a:spcPct val="107000"/>
              </a:lnSpc>
              <a:spcAft>
                <a:spcPts val="800"/>
              </a:spcAft>
            </a:pPr>
            <a:r>
              <a:rPr lang="fr-FR" kern="0" dirty="0">
                <a:solidFill>
                  <a:schemeClr val="tx1"/>
                </a:solidFill>
                <a:effectLst/>
                <a:latin typeface="Montserrat" panose="00000500000000000000" pitchFamily="2" charset="0"/>
                <a:ea typeface="Times New Roman" panose="02020603050405020304" pitchFamily="18" charset="0"/>
              </a:rPr>
              <a:t>Des mesures de sécurité robustes, telles que le cryptage des données et la gestion des accès</a:t>
            </a:r>
            <a:r>
              <a:rPr lang="fr-FR" dirty="0">
                <a:solidFill>
                  <a:schemeClr val="tx1"/>
                </a:solidFill>
                <a:latin typeface="Montserrat" panose="00000500000000000000" pitchFamily="2" charset="0"/>
                <a:ea typeface="Times New Roman" panose="02020603050405020304" pitchFamily="18" charset="0"/>
                <a:cs typeface="Calibri" panose="020F0502020204030204" pitchFamily="34" charset="0"/>
              </a:rPr>
              <a:t>.</a:t>
            </a:r>
            <a:endParaRPr lang="fr-FR"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457200" algn="ctr">
              <a:lnSpc>
                <a:spcPct val="107000"/>
              </a:lnSpc>
              <a:spcAft>
                <a:spcPts val="800"/>
              </a:spcAft>
            </a:pPr>
            <a:endPar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1890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78;p37">
            <a:extLst>
              <a:ext uri="{FF2B5EF4-FFF2-40B4-BE49-F238E27FC236}">
                <a16:creationId xmlns:a16="http://schemas.microsoft.com/office/drawing/2014/main" id="{7D75285D-9345-0834-DFC0-EF75392736DB}"/>
              </a:ext>
            </a:extLst>
          </p:cNvPr>
          <p:cNvSpPr txBox="1">
            <a:spLocks/>
          </p:cNvSpPr>
          <p:nvPr/>
        </p:nvSpPr>
        <p:spPr>
          <a:xfrm>
            <a:off x="-1" y="1027"/>
            <a:ext cx="3637429" cy="4845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03 – Défis de l’IA</a:t>
            </a:r>
          </a:p>
        </p:txBody>
      </p:sp>
      <p:sp>
        <p:nvSpPr>
          <p:cNvPr id="4" name="Google Shape;1257;p36">
            <a:extLst>
              <a:ext uri="{FF2B5EF4-FFF2-40B4-BE49-F238E27FC236}">
                <a16:creationId xmlns:a16="http://schemas.microsoft.com/office/drawing/2014/main" id="{36637807-90E8-4C22-7323-C5521F3F97AD}"/>
              </a:ext>
            </a:extLst>
          </p:cNvPr>
          <p:cNvSpPr txBox="1">
            <a:spLocks/>
          </p:cNvSpPr>
          <p:nvPr/>
        </p:nvSpPr>
        <p:spPr>
          <a:xfrm>
            <a:off x="1812200" y="48771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fr-FR" dirty="0"/>
              <a:t>Impact sur l’emploi</a:t>
            </a:r>
          </a:p>
        </p:txBody>
      </p:sp>
      <p:sp>
        <p:nvSpPr>
          <p:cNvPr id="9" name="Google Shape;1259;p36">
            <a:extLst>
              <a:ext uri="{FF2B5EF4-FFF2-40B4-BE49-F238E27FC236}">
                <a16:creationId xmlns:a16="http://schemas.microsoft.com/office/drawing/2014/main" id="{A66FF3B6-5B04-D018-8096-CC198CD0448E}"/>
              </a:ext>
            </a:extLst>
          </p:cNvPr>
          <p:cNvSpPr txBox="1"/>
          <p:nvPr/>
        </p:nvSpPr>
        <p:spPr>
          <a:xfrm>
            <a:off x="1186885" y="1839464"/>
            <a:ext cx="6114867" cy="2698917"/>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dirty="0">
                <a:solidFill>
                  <a:schemeClr val="tx1"/>
                </a:solidFill>
                <a:latin typeface="Montserrat" panose="00000500000000000000" pitchFamily="2" charset="0"/>
                <a:ea typeface="Times New Roman" panose="02020603050405020304" pitchFamily="18" charset="0"/>
              </a:rPr>
              <a:t>L</a:t>
            </a:r>
            <a:r>
              <a:rPr lang="fr-FR" kern="0" dirty="0">
                <a:solidFill>
                  <a:schemeClr val="tx1"/>
                </a:solidFill>
                <a:effectLst/>
                <a:latin typeface="Montserrat" panose="00000500000000000000" pitchFamily="2" charset="0"/>
                <a:ea typeface="Times New Roman" panose="02020603050405020304" pitchFamily="18" charset="0"/>
              </a:rPr>
              <a:t>'IA peut entraîner la suppression d'emplois dans certains secteurs, en remplaçant les tâches routinières et répétitives par des systèmes informatiques.</a:t>
            </a:r>
          </a:p>
          <a:p>
            <a:pPr marL="457200" algn="ctr">
              <a:lnSpc>
                <a:spcPct val="107000"/>
              </a:lnSpc>
              <a:spcAft>
                <a:spcPts val="800"/>
              </a:spcAft>
            </a:pPr>
            <a:endParaRPr lang="fr-FR" kern="0" dirty="0">
              <a:solidFill>
                <a:schemeClr val="tx1"/>
              </a:solidFill>
              <a:effectLst/>
              <a:latin typeface="Montserrat" panose="00000500000000000000" pitchFamily="2" charset="0"/>
              <a:ea typeface="Times New Roman" panose="02020603050405020304" pitchFamily="18" charset="0"/>
            </a:endParaRPr>
          </a:p>
          <a:p>
            <a:pPr marL="457200" algn="ctr">
              <a:lnSpc>
                <a:spcPct val="107000"/>
              </a:lnSpc>
              <a:spcAft>
                <a:spcPts val="800"/>
              </a:spcAft>
            </a:pPr>
            <a:r>
              <a:rPr lang="fr-FR" kern="0" dirty="0">
                <a:solidFill>
                  <a:schemeClr val="tx1"/>
                </a:solidFill>
                <a:effectLst/>
                <a:latin typeface="Montserrat" panose="00000500000000000000" pitchFamily="2" charset="0"/>
                <a:ea typeface="Times New Roman" panose="02020603050405020304" pitchFamily="18" charset="0"/>
                <a:cs typeface="Calibri" panose="020F0502020204030204" pitchFamily="34" charset="0"/>
              </a:rPr>
              <a:t>Pour atténuer cet impact, il est nécessaire d'investir dans la formation et le développement de compétences pour aider les travailleurs à s'adapter aux nouvelles technologies et à saisir les opportunités offertes par l'IA.</a:t>
            </a:r>
            <a:endParaRPr lang="fr-FR"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029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78;p37">
            <a:extLst>
              <a:ext uri="{FF2B5EF4-FFF2-40B4-BE49-F238E27FC236}">
                <a16:creationId xmlns:a16="http://schemas.microsoft.com/office/drawing/2014/main" id="{7D75285D-9345-0834-DFC0-EF75392736DB}"/>
              </a:ext>
            </a:extLst>
          </p:cNvPr>
          <p:cNvSpPr txBox="1">
            <a:spLocks/>
          </p:cNvSpPr>
          <p:nvPr/>
        </p:nvSpPr>
        <p:spPr>
          <a:xfrm>
            <a:off x="-1" y="1027"/>
            <a:ext cx="2393577" cy="4845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04 – Futur de l’IA</a:t>
            </a:r>
          </a:p>
        </p:txBody>
      </p:sp>
      <p:sp>
        <p:nvSpPr>
          <p:cNvPr id="4" name="Google Shape;1257;p36">
            <a:extLst>
              <a:ext uri="{FF2B5EF4-FFF2-40B4-BE49-F238E27FC236}">
                <a16:creationId xmlns:a16="http://schemas.microsoft.com/office/drawing/2014/main" id="{36637807-90E8-4C22-7323-C5521F3F97AD}"/>
              </a:ext>
            </a:extLst>
          </p:cNvPr>
          <p:cNvSpPr txBox="1">
            <a:spLocks/>
          </p:cNvSpPr>
          <p:nvPr/>
        </p:nvSpPr>
        <p:spPr>
          <a:xfrm>
            <a:off x="1812200" y="48771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fr-FR" dirty="0"/>
              <a:t>IA générale (AGI)</a:t>
            </a:r>
          </a:p>
        </p:txBody>
      </p:sp>
      <p:sp>
        <p:nvSpPr>
          <p:cNvPr id="9" name="Google Shape;1259;p36">
            <a:extLst>
              <a:ext uri="{FF2B5EF4-FFF2-40B4-BE49-F238E27FC236}">
                <a16:creationId xmlns:a16="http://schemas.microsoft.com/office/drawing/2014/main" id="{A66FF3B6-5B04-D018-8096-CC198CD0448E}"/>
              </a:ext>
            </a:extLst>
          </p:cNvPr>
          <p:cNvSpPr txBox="1"/>
          <p:nvPr/>
        </p:nvSpPr>
        <p:spPr>
          <a:xfrm>
            <a:off x="735645" y="1549898"/>
            <a:ext cx="7115820" cy="2658576"/>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b="1" i="0" dirty="0">
                <a:solidFill>
                  <a:schemeClr val="tx1"/>
                </a:solidFill>
                <a:effectLst/>
                <a:latin typeface="Montserrat" panose="00000500000000000000" pitchFamily="2" charset="0"/>
              </a:rPr>
              <a:t>IA faible : </a:t>
            </a:r>
            <a:r>
              <a:rPr lang="fr-FR" b="0" i="0" dirty="0">
                <a:solidFill>
                  <a:schemeClr val="tx1"/>
                </a:solidFill>
                <a:effectLst/>
                <a:latin typeface="Montserrat" panose="00000500000000000000" pitchFamily="2" charset="0"/>
              </a:rPr>
              <a:t>intelligence limitée à l'exécution de tâches précises.</a:t>
            </a:r>
          </a:p>
          <a:p>
            <a:pPr marL="457200" algn="ctr">
              <a:lnSpc>
                <a:spcPct val="107000"/>
              </a:lnSpc>
              <a:spcAft>
                <a:spcPts val="800"/>
              </a:spcAft>
            </a:pPr>
            <a:r>
              <a:rPr lang="fr-FR" b="1" dirty="0">
                <a:solidFill>
                  <a:schemeClr val="tx1"/>
                </a:solidFill>
                <a:latin typeface="Montserrat" panose="00000500000000000000" pitchFamily="2" charset="0"/>
              </a:rPr>
              <a:t>I</a:t>
            </a:r>
            <a:r>
              <a:rPr lang="fr-FR" b="1" i="0" dirty="0">
                <a:solidFill>
                  <a:schemeClr val="tx1"/>
                </a:solidFill>
                <a:effectLst/>
                <a:latin typeface="Montserrat" panose="00000500000000000000" pitchFamily="2" charset="0"/>
              </a:rPr>
              <a:t>ntelligence artificielle générale : </a:t>
            </a:r>
            <a:r>
              <a:rPr lang="fr-FR" b="0" i="0" dirty="0">
                <a:solidFill>
                  <a:schemeClr val="tx1"/>
                </a:solidFill>
                <a:effectLst/>
                <a:latin typeface="Montserrat" panose="00000500000000000000" pitchFamily="2" charset="0"/>
              </a:rPr>
              <a:t>une machine capable d'appliquer l'intelligence à tout problème plutôt qu'un problème spécifique. </a:t>
            </a:r>
          </a:p>
          <a:p>
            <a:pPr marL="457200" algn="ctr">
              <a:lnSpc>
                <a:spcPct val="107000"/>
              </a:lnSpc>
              <a:spcAft>
                <a:spcPts val="800"/>
              </a:spcAft>
            </a:pPr>
            <a:r>
              <a:rPr lang="fr-FR" b="1" i="0" dirty="0">
                <a:solidFill>
                  <a:schemeClr val="tx1"/>
                </a:solidFill>
                <a:effectLst/>
                <a:latin typeface="Montserrat" panose="00000500000000000000" pitchFamily="2" charset="0"/>
              </a:rPr>
              <a:t>IA forte : </a:t>
            </a:r>
            <a:r>
              <a:rPr lang="fr-FR" b="0" i="0" dirty="0">
                <a:solidFill>
                  <a:schemeClr val="tx1"/>
                </a:solidFill>
                <a:effectLst/>
                <a:latin typeface="Montserrat" panose="00000500000000000000" pitchFamily="2" charset="0"/>
              </a:rPr>
              <a:t>une machine dotée de conscience, de sensibilité et d'esprit.</a:t>
            </a:r>
          </a:p>
          <a:p>
            <a:pPr marL="457200" algn="ctr">
              <a:lnSpc>
                <a:spcPct val="107000"/>
              </a:lnSpc>
              <a:spcAft>
                <a:spcPts val="800"/>
              </a:spcAft>
            </a:pPr>
            <a:endParaRPr lang="fr-FR" b="0" i="0" dirty="0">
              <a:solidFill>
                <a:schemeClr val="tx1"/>
              </a:solidFill>
              <a:effectLst/>
              <a:latin typeface="Montserrat" panose="00000500000000000000" pitchFamily="2" charset="0"/>
            </a:endParaRPr>
          </a:p>
          <a:p>
            <a:pPr marL="457200" algn="ctr">
              <a:lnSpc>
                <a:spcPct val="107000"/>
              </a:lnSpc>
              <a:spcAft>
                <a:spcPts val="800"/>
              </a:spcAft>
            </a:pPr>
            <a:r>
              <a:rPr lang="fr-FR" kern="0" dirty="0">
                <a:solidFill>
                  <a:schemeClr val="tx1"/>
                </a:solidFill>
                <a:effectLst/>
                <a:latin typeface="Montserrat" panose="00000500000000000000" pitchFamily="2" charset="0"/>
                <a:ea typeface="Times New Roman" panose="02020603050405020304" pitchFamily="18" charset="0"/>
                <a:cs typeface="Calibri" panose="020F0502020204030204" pitchFamily="34" charset="0"/>
              </a:rPr>
              <a:t>Bien que nous soyons encore loin de réaliser une IA générale, les progrès continus dans des domaines tels que l'apprentissage profond, la compréhension du langage naturel et la représentation de la connaissance nous rapprochent de cet objectif ambitieux.</a:t>
            </a:r>
            <a:endParaRPr lang="fr-FR"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457200" algn="ctr">
              <a:lnSpc>
                <a:spcPct val="107000"/>
              </a:lnSpc>
              <a:spcAft>
                <a:spcPts val="800"/>
              </a:spcAft>
            </a:pPr>
            <a:endPar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9180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78;p37">
            <a:extLst>
              <a:ext uri="{FF2B5EF4-FFF2-40B4-BE49-F238E27FC236}">
                <a16:creationId xmlns:a16="http://schemas.microsoft.com/office/drawing/2014/main" id="{7D75285D-9345-0834-DFC0-EF75392736DB}"/>
              </a:ext>
            </a:extLst>
          </p:cNvPr>
          <p:cNvSpPr txBox="1">
            <a:spLocks/>
          </p:cNvSpPr>
          <p:nvPr/>
        </p:nvSpPr>
        <p:spPr>
          <a:xfrm>
            <a:off x="-1" y="1027"/>
            <a:ext cx="2393577" cy="4845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05 – Conclusion</a:t>
            </a:r>
          </a:p>
        </p:txBody>
      </p:sp>
      <p:sp>
        <p:nvSpPr>
          <p:cNvPr id="4" name="Google Shape;1257;p36">
            <a:extLst>
              <a:ext uri="{FF2B5EF4-FFF2-40B4-BE49-F238E27FC236}">
                <a16:creationId xmlns:a16="http://schemas.microsoft.com/office/drawing/2014/main" id="{36637807-90E8-4C22-7323-C5521F3F97AD}"/>
              </a:ext>
            </a:extLst>
          </p:cNvPr>
          <p:cNvSpPr txBox="1">
            <a:spLocks/>
          </p:cNvSpPr>
          <p:nvPr/>
        </p:nvSpPr>
        <p:spPr>
          <a:xfrm>
            <a:off x="1440000" y="48552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fr-FR" dirty="0"/>
              <a:t>Opportunité et défis à venir</a:t>
            </a:r>
          </a:p>
        </p:txBody>
      </p:sp>
      <p:sp>
        <p:nvSpPr>
          <p:cNvPr id="9" name="Google Shape;1259;p36">
            <a:extLst>
              <a:ext uri="{FF2B5EF4-FFF2-40B4-BE49-F238E27FC236}">
                <a16:creationId xmlns:a16="http://schemas.microsoft.com/office/drawing/2014/main" id="{A66FF3B6-5B04-D018-8096-CC198CD0448E}"/>
              </a:ext>
            </a:extLst>
          </p:cNvPr>
          <p:cNvSpPr txBox="1"/>
          <p:nvPr/>
        </p:nvSpPr>
        <p:spPr>
          <a:xfrm>
            <a:off x="1464941" y="1632401"/>
            <a:ext cx="6214118" cy="2798691"/>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b="0" i="0" dirty="0">
                <a:solidFill>
                  <a:schemeClr val="tx1"/>
                </a:solidFill>
                <a:effectLst/>
                <a:latin typeface="Montserrat" panose="00000500000000000000" pitchFamily="2" charset="0"/>
              </a:rPr>
              <a:t>Technologie devenu omniprésente et impactante dans notre société.</a:t>
            </a:r>
          </a:p>
          <a:p>
            <a:pPr marL="457200" algn="ctr">
              <a:lnSpc>
                <a:spcPct val="107000"/>
              </a:lnSpc>
              <a:spcAft>
                <a:spcPts val="800"/>
              </a:spcAft>
            </a:pPr>
            <a:r>
              <a:rPr lang="fr-FR" kern="0" dirty="0">
                <a:solidFill>
                  <a:schemeClr val="tx1"/>
                </a:solidFill>
                <a:effectLst/>
                <a:latin typeface="Montserrat" panose="00000500000000000000" pitchFamily="2" charset="0"/>
                <a:ea typeface="Times New Roman" panose="02020603050405020304" pitchFamily="18" charset="0"/>
              </a:rPr>
              <a:t>Permet de résoudre des problèmes complexes, accroître l'efficacité et stimuler l'innovation dans de nombreux domaines.</a:t>
            </a:r>
          </a:p>
          <a:p>
            <a:pPr marL="457200" algn="ctr">
              <a:lnSpc>
                <a:spcPct val="107000"/>
              </a:lnSpc>
              <a:spcAft>
                <a:spcPts val="800"/>
              </a:spcAft>
            </a:pPr>
            <a:r>
              <a:rPr lang="fr-FR" dirty="0">
                <a:solidFill>
                  <a:schemeClr val="tx1"/>
                </a:solidFill>
                <a:latin typeface="Montserrat" panose="00000500000000000000" pitchFamily="2" charset="0"/>
                <a:ea typeface="Calibri" panose="020F0502020204030204" pitchFamily="34" charset="0"/>
              </a:rPr>
              <a:t>R</a:t>
            </a:r>
            <a:r>
              <a:rPr lang="fr-FR" dirty="0">
                <a:solidFill>
                  <a:schemeClr val="tx1"/>
                </a:solidFill>
                <a:effectLst/>
                <a:latin typeface="Montserrat" panose="00000500000000000000" pitchFamily="2" charset="0"/>
                <a:ea typeface="Calibri" panose="020F0502020204030204" pitchFamily="34" charset="0"/>
              </a:rPr>
              <a:t>eprésente à la fois une source d'opportunités sans précédent et de défis complexes pour l'humanité.</a:t>
            </a:r>
            <a:endParaRPr lang="fr-FR" dirty="0">
              <a:solidFill>
                <a:schemeClr val="tx1"/>
              </a:solidFill>
              <a:latin typeface="Montserrat" panose="00000500000000000000" pitchFamily="2" charset="0"/>
              <a:ea typeface="Calibri" panose="020F0502020204030204" pitchFamily="34" charset="0"/>
              <a:cs typeface="Calibri" panose="020F0502020204030204" pitchFamily="34" charset="0"/>
            </a:endParaRPr>
          </a:p>
          <a:p>
            <a:pPr marL="457200" algn="ctr">
              <a:lnSpc>
                <a:spcPct val="107000"/>
              </a:lnSpc>
              <a:spcAft>
                <a:spcPts val="800"/>
              </a:spcAft>
            </a:pPr>
            <a:r>
              <a:rPr lang="fr-FR" dirty="0">
                <a:solidFill>
                  <a:schemeClr val="tx1"/>
                </a:solidFill>
                <a:effectLst/>
                <a:latin typeface="Montserrat" panose="00000500000000000000" pitchFamily="2" charset="0"/>
                <a:ea typeface="Calibri" panose="020F0502020204030204" pitchFamily="34" charset="0"/>
              </a:rPr>
              <a:t>Adopter une approche réfléchie et éthique permettrai d’exploiter le plein potentiel de l'IA tout en veillant à ce qu'elle soit utilisée de manière responsable et bénéfique pour tous.</a:t>
            </a:r>
            <a:endParaRPr lang="fr-FR"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7281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2281" name="Google Shape;2281;p63"/>
          <p:cNvSpPr txBox="1">
            <a:spLocks noGrp="1"/>
          </p:cNvSpPr>
          <p:nvPr>
            <p:ph type="title"/>
          </p:nvPr>
        </p:nvSpPr>
        <p:spPr>
          <a:xfrm>
            <a:off x="1783581" y="1854488"/>
            <a:ext cx="5576838" cy="14363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pic>
        <p:nvPicPr>
          <p:cNvPr id="2297" name="Google Shape;2297;p63"/>
          <p:cNvPicPr preferRelativeResize="0"/>
          <p:nvPr/>
        </p:nvPicPr>
        <p:blipFill rotWithShape="1">
          <a:blip r:embed="rId3">
            <a:alphaModFix/>
          </a:blip>
          <a:srcRect l="24331" t="5721" r="23342" b="4591"/>
          <a:stretch/>
        </p:blipFill>
        <p:spPr>
          <a:xfrm rot="2268302">
            <a:off x="166585" y="2845208"/>
            <a:ext cx="1857374" cy="1790699"/>
          </a:xfrm>
          <a:prstGeom prst="rect">
            <a:avLst/>
          </a:prstGeom>
          <a:noFill/>
          <a:ln>
            <a:noFill/>
          </a:ln>
        </p:spPr>
      </p:pic>
      <p:pic>
        <p:nvPicPr>
          <p:cNvPr id="2298" name="Google Shape;2298;p63"/>
          <p:cNvPicPr preferRelativeResize="0"/>
          <p:nvPr/>
        </p:nvPicPr>
        <p:blipFill rotWithShape="1">
          <a:blip r:embed="rId4">
            <a:alphaModFix/>
          </a:blip>
          <a:srcRect l="18647" t="7960" r="8852" b="8336"/>
          <a:stretch/>
        </p:blipFill>
        <p:spPr>
          <a:xfrm rot="20193487">
            <a:off x="1099310" y="551250"/>
            <a:ext cx="1175233" cy="763227"/>
          </a:xfrm>
          <a:prstGeom prst="rect">
            <a:avLst/>
          </a:prstGeom>
          <a:noFill/>
          <a:ln>
            <a:noFill/>
          </a:ln>
        </p:spPr>
      </p:pic>
      <p:pic>
        <p:nvPicPr>
          <p:cNvPr id="2299" name="Google Shape;2299;p63"/>
          <p:cNvPicPr preferRelativeResize="0"/>
          <p:nvPr/>
        </p:nvPicPr>
        <p:blipFill rotWithShape="1">
          <a:blip r:embed="rId5">
            <a:alphaModFix/>
          </a:blip>
          <a:srcRect l="25537" t="7152" r="23467" b="5838"/>
          <a:stretch/>
        </p:blipFill>
        <p:spPr>
          <a:xfrm>
            <a:off x="7124036" y="55930"/>
            <a:ext cx="1920000" cy="1842726"/>
          </a:xfrm>
          <a:prstGeom prst="rect">
            <a:avLst/>
          </a:prstGeom>
          <a:noFill/>
          <a:ln>
            <a:noFill/>
          </a:ln>
        </p:spPr>
      </p:pic>
      <p:pic>
        <p:nvPicPr>
          <p:cNvPr id="2300" name="Google Shape;2300;p63"/>
          <p:cNvPicPr preferRelativeResize="0"/>
          <p:nvPr/>
        </p:nvPicPr>
        <p:blipFill rotWithShape="1">
          <a:blip r:embed="rId6">
            <a:alphaModFix/>
          </a:blip>
          <a:srcRect l="15236" r="10474"/>
          <a:stretch/>
        </p:blipFill>
        <p:spPr>
          <a:xfrm rot="1220421">
            <a:off x="6402107" y="518271"/>
            <a:ext cx="1552575" cy="1390851"/>
          </a:xfrm>
          <a:prstGeom prst="rect">
            <a:avLst/>
          </a:prstGeom>
          <a:noFill/>
          <a:ln>
            <a:noFill/>
          </a:ln>
        </p:spPr>
      </p:pic>
      <p:pic>
        <p:nvPicPr>
          <p:cNvPr id="2301" name="Google Shape;2301;p63"/>
          <p:cNvPicPr preferRelativeResize="0"/>
          <p:nvPr/>
        </p:nvPicPr>
        <p:blipFill rotWithShape="1">
          <a:blip r:embed="rId7">
            <a:alphaModFix/>
          </a:blip>
          <a:srcRect l="22009" r="18455"/>
          <a:stretch/>
        </p:blipFill>
        <p:spPr>
          <a:xfrm rot="20007379">
            <a:off x="1436028" y="3313654"/>
            <a:ext cx="903663" cy="853812"/>
          </a:xfrm>
          <a:prstGeom prst="rect">
            <a:avLst/>
          </a:prstGeom>
          <a:noFill/>
          <a:ln>
            <a:noFill/>
          </a:ln>
        </p:spPr>
      </p:pic>
      <p:grpSp>
        <p:nvGrpSpPr>
          <p:cNvPr id="2302" name="Google Shape;2302;p63"/>
          <p:cNvGrpSpPr/>
          <p:nvPr/>
        </p:nvGrpSpPr>
        <p:grpSpPr>
          <a:xfrm>
            <a:off x="6381435" y="521740"/>
            <a:ext cx="76825" cy="76800"/>
            <a:chOff x="3104875" y="1099400"/>
            <a:chExt cx="76825" cy="76800"/>
          </a:xfrm>
        </p:grpSpPr>
        <p:sp>
          <p:nvSpPr>
            <p:cNvPr id="2303" name="Google Shape;2303;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5" name="Google Shape;2305;p63"/>
          <p:cNvGrpSpPr/>
          <p:nvPr/>
        </p:nvGrpSpPr>
        <p:grpSpPr>
          <a:xfrm rot="1891135">
            <a:off x="1362485" y="4761539"/>
            <a:ext cx="76828" cy="76803"/>
            <a:chOff x="3104875" y="1099400"/>
            <a:chExt cx="76825" cy="76800"/>
          </a:xfrm>
        </p:grpSpPr>
        <p:sp>
          <p:nvSpPr>
            <p:cNvPr id="2306" name="Google Shape;2306;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04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37"/>
          <p:cNvSpPr txBox="1">
            <a:spLocks noGrp="1"/>
          </p:cNvSpPr>
          <p:nvPr>
            <p:ph type="title"/>
          </p:nvPr>
        </p:nvSpPr>
        <p:spPr>
          <a:xfrm>
            <a:off x="720000" y="539500"/>
            <a:ext cx="6954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sp>
        <p:nvSpPr>
          <p:cNvPr id="1278" name="Google Shape;1278;p37"/>
          <p:cNvSpPr txBox="1">
            <a:spLocks noGrp="1"/>
          </p:cNvSpPr>
          <p:nvPr>
            <p:ph type="title" idx="2"/>
          </p:nvPr>
        </p:nvSpPr>
        <p:spPr>
          <a:xfrm>
            <a:off x="1546627" y="1682146"/>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01</a:t>
            </a:r>
            <a:endParaRPr sz="1800" dirty="0"/>
          </a:p>
        </p:txBody>
      </p:sp>
      <p:sp>
        <p:nvSpPr>
          <p:cNvPr id="1279" name="Google Shape;1279;p37"/>
          <p:cNvSpPr txBox="1">
            <a:spLocks noGrp="1"/>
          </p:cNvSpPr>
          <p:nvPr>
            <p:ph type="subTitle" idx="3"/>
          </p:nvPr>
        </p:nvSpPr>
        <p:spPr>
          <a:xfrm>
            <a:off x="2610696" y="1682146"/>
            <a:ext cx="4985916"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Introduction</a:t>
            </a:r>
            <a:endParaRPr sz="1800" dirty="0"/>
          </a:p>
        </p:txBody>
      </p:sp>
      <p:sp>
        <p:nvSpPr>
          <p:cNvPr id="1281" name="Google Shape;1281;p37"/>
          <p:cNvSpPr txBox="1">
            <a:spLocks noGrp="1"/>
          </p:cNvSpPr>
          <p:nvPr>
            <p:ph type="title" idx="5"/>
          </p:nvPr>
        </p:nvSpPr>
        <p:spPr>
          <a:xfrm>
            <a:off x="1546627" y="2166646"/>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02</a:t>
            </a:r>
            <a:endParaRPr sz="1800" dirty="0"/>
          </a:p>
        </p:txBody>
      </p:sp>
      <p:sp>
        <p:nvSpPr>
          <p:cNvPr id="1282" name="Google Shape;1282;p37"/>
          <p:cNvSpPr txBox="1">
            <a:spLocks noGrp="1"/>
          </p:cNvSpPr>
          <p:nvPr>
            <p:ph type="subTitle" idx="6"/>
          </p:nvPr>
        </p:nvSpPr>
        <p:spPr>
          <a:xfrm>
            <a:off x="2610695" y="2166646"/>
            <a:ext cx="4985917"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800" b="1" dirty="0">
                <a:solidFill>
                  <a:srgbClr val="ECECEC"/>
                </a:solidFill>
                <a:latin typeface="Montserrat Black" panose="00000A00000000000000" pitchFamily="2" charset="0"/>
              </a:rPr>
              <a:t>Principes</a:t>
            </a:r>
            <a:r>
              <a:rPr lang="fr-FR" sz="1800" b="1" i="0" dirty="0">
                <a:solidFill>
                  <a:srgbClr val="ECECEC"/>
                </a:solidFill>
                <a:effectLst/>
                <a:latin typeface="Montserrat" panose="00000500000000000000" pitchFamily="2" charset="0"/>
              </a:rPr>
              <a:t> </a:t>
            </a:r>
            <a:r>
              <a:rPr lang="fr-FR" sz="1800" b="1" dirty="0">
                <a:solidFill>
                  <a:srgbClr val="ECECEC"/>
                </a:solidFill>
                <a:latin typeface="Montserrat Black" panose="00000A00000000000000" pitchFamily="2" charset="0"/>
              </a:rPr>
              <a:t>F</a:t>
            </a:r>
            <a:r>
              <a:rPr lang="fr-FR" sz="1800" b="1" i="0" dirty="0">
                <a:solidFill>
                  <a:srgbClr val="ECECEC"/>
                </a:solidFill>
                <a:effectLst/>
                <a:latin typeface="Montserrat Black" panose="00000A00000000000000" pitchFamily="2" charset="0"/>
              </a:rPr>
              <a:t>ondamentaux</a:t>
            </a:r>
            <a:endParaRPr sz="1800" dirty="0">
              <a:latin typeface="Montserrat Black" panose="00000A00000000000000" pitchFamily="2" charset="0"/>
            </a:endParaRPr>
          </a:p>
        </p:txBody>
      </p:sp>
      <p:sp>
        <p:nvSpPr>
          <p:cNvPr id="1284" name="Google Shape;1284;p37"/>
          <p:cNvSpPr txBox="1">
            <a:spLocks noGrp="1"/>
          </p:cNvSpPr>
          <p:nvPr>
            <p:ph type="title" idx="8"/>
          </p:nvPr>
        </p:nvSpPr>
        <p:spPr>
          <a:xfrm>
            <a:off x="1546626" y="2658573"/>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03</a:t>
            </a:r>
            <a:endParaRPr sz="1800" dirty="0"/>
          </a:p>
        </p:txBody>
      </p:sp>
      <p:sp>
        <p:nvSpPr>
          <p:cNvPr id="1285" name="Google Shape;1285;p37"/>
          <p:cNvSpPr txBox="1">
            <a:spLocks noGrp="1"/>
          </p:cNvSpPr>
          <p:nvPr>
            <p:ph type="subTitle" idx="9"/>
          </p:nvPr>
        </p:nvSpPr>
        <p:spPr>
          <a:xfrm>
            <a:off x="2610694" y="2658573"/>
            <a:ext cx="4985919"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sz="1800" dirty="0"/>
              <a:t>Défis de l’IA</a:t>
            </a:r>
          </a:p>
        </p:txBody>
      </p:sp>
      <p:sp>
        <p:nvSpPr>
          <p:cNvPr id="1287" name="Google Shape;1287;p37"/>
          <p:cNvSpPr txBox="1">
            <a:spLocks noGrp="1"/>
          </p:cNvSpPr>
          <p:nvPr>
            <p:ph type="title" idx="14"/>
          </p:nvPr>
        </p:nvSpPr>
        <p:spPr>
          <a:xfrm>
            <a:off x="1546625" y="3143073"/>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04</a:t>
            </a:r>
            <a:endParaRPr sz="1800"/>
          </a:p>
        </p:txBody>
      </p:sp>
      <p:sp>
        <p:nvSpPr>
          <p:cNvPr id="1288" name="Google Shape;1288;p37"/>
          <p:cNvSpPr txBox="1">
            <a:spLocks noGrp="1"/>
          </p:cNvSpPr>
          <p:nvPr>
            <p:ph type="subTitle" idx="15"/>
          </p:nvPr>
        </p:nvSpPr>
        <p:spPr>
          <a:xfrm>
            <a:off x="2610693" y="3143073"/>
            <a:ext cx="4985916" cy="484500"/>
          </a:xfrm>
          <a:prstGeom prst="rect">
            <a:avLst/>
          </a:prstGeom>
        </p:spPr>
        <p:txBody>
          <a:bodyPr spcFirstLastPara="1" wrap="square" lIns="91425" tIns="91425" rIns="91425" bIns="91425" anchor="ctr" anchorCtr="0">
            <a:noAutofit/>
          </a:bodyPr>
          <a:lstStyle/>
          <a:p>
            <a:pPr marL="0" indent="0"/>
            <a:r>
              <a:rPr lang="fr-FR" sz="1800" dirty="0"/>
              <a:t>Futur de l’IA</a:t>
            </a:r>
          </a:p>
        </p:txBody>
      </p:sp>
      <p:sp>
        <p:nvSpPr>
          <p:cNvPr id="1290" name="Google Shape;1290;p37"/>
          <p:cNvSpPr txBox="1">
            <a:spLocks noGrp="1"/>
          </p:cNvSpPr>
          <p:nvPr>
            <p:ph type="title" idx="17"/>
          </p:nvPr>
        </p:nvSpPr>
        <p:spPr>
          <a:xfrm>
            <a:off x="1546625" y="363500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05</a:t>
            </a:r>
            <a:endParaRPr sz="1800" dirty="0"/>
          </a:p>
        </p:txBody>
      </p:sp>
      <p:sp>
        <p:nvSpPr>
          <p:cNvPr id="1291" name="Google Shape;1291;p37"/>
          <p:cNvSpPr txBox="1">
            <a:spLocks noGrp="1"/>
          </p:cNvSpPr>
          <p:nvPr>
            <p:ph type="subTitle" idx="18"/>
          </p:nvPr>
        </p:nvSpPr>
        <p:spPr>
          <a:xfrm>
            <a:off x="2610694" y="3635000"/>
            <a:ext cx="4985918" cy="484500"/>
          </a:xfrm>
          <a:prstGeom prst="rect">
            <a:avLst/>
          </a:prstGeom>
        </p:spPr>
        <p:txBody>
          <a:bodyPr spcFirstLastPara="1" wrap="square" lIns="91425" tIns="91425" rIns="91425" bIns="91425" anchor="ctr" anchorCtr="0">
            <a:noAutofit/>
          </a:bodyPr>
          <a:lstStyle/>
          <a:p>
            <a:pPr marL="0" indent="0"/>
            <a:r>
              <a:rPr lang="fr-FR" sz="1800" dirty="0"/>
              <a:t>Conclusion</a:t>
            </a:r>
          </a:p>
        </p:txBody>
      </p:sp>
      <p:grpSp>
        <p:nvGrpSpPr>
          <p:cNvPr id="1292" name="Google Shape;1292;p37"/>
          <p:cNvGrpSpPr/>
          <p:nvPr/>
        </p:nvGrpSpPr>
        <p:grpSpPr>
          <a:xfrm>
            <a:off x="7429225" y="1024425"/>
            <a:ext cx="76825" cy="76800"/>
            <a:chOff x="3104875" y="1099400"/>
            <a:chExt cx="76825" cy="76800"/>
          </a:xfrm>
        </p:grpSpPr>
        <p:sp>
          <p:nvSpPr>
            <p:cNvPr id="1293" name="Google Shape;1293;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37"/>
          <p:cNvGrpSpPr/>
          <p:nvPr/>
        </p:nvGrpSpPr>
        <p:grpSpPr>
          <a:xfrm>
            <a:off x="1469800" y="605875"/>
            <a:ext cx="76825" cy="76800"/>
            <a:chOff x="3104875" y="1099400"/>
            <a:chExt cx="76825" cy="76800"/>
          </a:xfrm>
        </p:grpSpPr>
        <p:sp>
          <p:nvSpPr>
            <p:cNvPr id="1296" name="Google Shape;1296;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8" name="Google Shape;1298;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36"/>
          <p:cNvSpPr txBox="1">
            <a:spLocks noGrp="1"/>
          </p:cNvSpPr>
          <p:nvPr>
            <p:ph type="title"/>
          </p:nvPr>
        </p:nvSpPr>
        <p:spPr>
          <a:xfrm>
            <a:off x="1812200" y="4877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Définition</a:t>
            </a:r>
            <a:endParaRPr dirty="0"/>
          </a:p>
        </p:txBody>
      </p:sp>
      <p:grpSp>
        <p:nvGrpSpPr>
          <p:cNvPr id="1262" name="Google Shape;1262;p36"/>
          <p:cNvGrpSpPr/>
          <p:nvPr/>
        </p:nvGrpSpPr>
        <p:grpSpPr>
          <a:xfrm>
            <a:off x="8080575" y="1191300"/>
            <a:ext cx="76825" cy="76800"/>
            <a:chOff x="3104875" y="1099400"/>
            <a:chExt cx="76825" cy="76800"/>
          </a:xfrm>
        </p:grpSpPr>
        <p:sp>
          <p:nvSpPr>
            <p:cNvPr id="1263" name="Google Shape;1263;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36"/>
          <p:cNvGrpSpPr/>
          <p:nvPr/>
        </p:nvGrpSpPr>
        <p:grpSpPr>
          <a:xfrm>
            <a:off x="4323450" y="4147825"/>
            <a:ext cx="76825" cy="76800"/>
            <a:chOff x="3104875" y="1099400"/>
            <a:chExt cx="76825" cy="76800"/>
          </a:xfrm>
        </p:grpSpPr>
        <p:sp>
          <p:nvSpPr>
            <p:cNvPr id="1266" name="Google Shape;1266;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36"/>
          <p:cNvGrpSpPr/>
          <p:nvPr/>
        </p:nvGrpSpPr>
        <p:grpSpPr>
          <a:xfrm>
            <a:off x="891025" y="1112200"/>
            <a:ext cx="76825" cy="76800"/>
            <a:chOff x="3104875" y="1099400"/>
            <a:chExt cx="76825" cy="76800"/>
          </a:xfrm>
        </p:grpSpPr>
        <p:sp>
          <p:nvSpPr>
            <p:cNvPr id="1269" name="Google Shape;1269;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259;p36">
            <a:extLst>
              <a:ext uri="{FF2B5EF4-FFF2-40B4-BE49-F238E27FC236}">
                <a16:creationId xmlns:a16="http://schemas.microsoft.com/office/drawing/2014/main" id="{95378DB7-DDAF-7FD7-52F6-2CC6E3361487}"/>
              </a:ext>
            </a:extLst>
          </p:cNvPr>
          <p:cNvSpPr txBox="1"/>
          <p:nvPr/>
        </p:nvSpPr>
        <p:spPr>
          <a:xfrm>
            <a:off x="967850" y="1600789"/>
            <a:ext cx="7704000" cy="1046889"/>
          </a:xfrm>
          <a:prstGeom prst="rect">
            <a:avLst/>
          </a:prstGeom>
          <a:noFill/>
          <a:ln>
            <a:noFill/>
          </a:ln>
        </p:spPr>
        <p:txBody>
          <a:bodyPr spcFirstLastPara="1" wrap="square" lIns="91425" tIns="91425" rIns="91425" bIns="91425" anchor="t" anchorCtr="0">
            <a:noAutofit/>
          </a:bodyPr>
          <a:lstStyle/>
          <a:p>
            <a:pPr marL="457200">
              <a:lnSpc>
                <a:spcPct val="107000"/>
              </a:lnSpc>
              <a:spcAft>
                <a:spcPts val="800"/>
              </a:spcAft>
            </a:pPr>
            <a:r>
              <a:rPr lang="fr-FR" b="1"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Intelligence Artificielle : </a:t>
            </a:r>
          </a:p>
          <a:p>
            <a:pPr marL="457200">
              <a:lnSpc>
                <a:spcPct val="107000"/>
              </a:lnSpc>
              <a:spcAft>
                <a:spcPts val="800"/>
              </a:spcAft>
            </a:pPr>
            <a:r>
              <a:rPr lang="fr-FR"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Simulation de certains traits de l'intelligence humaine (raisonnement, apprentissage…) par programmes informatiques.</a:t>
            </a:r>
          </a:p>
        </p:txBody>
      </p:sp>
      <p:sp>
        <p:nvSpPr>
          <p:cNvPr id="3" name="Google Shape;1259;p36">
            <a:extLst>
              <a:ext uri="{FF2B5EF4-FFF2-40B4-BE49-F238E27FC236}">
                <a16:creationId xmlns:a16="http://schemas.microsoft.com/office/drawing/2014/main" id="{9C86F52A-83FC-433A-8EDB-18E6978C5647}"/>
              </a:ext>
            </a:extLst>
          </p:cNvPr>
          <p:cNvSpPr txBox="1"/>
          <p:nvPr/>
        </p:nvSpPr>
        <p:spPr>
          <a:xfrm>
            <a:off x="967850" y="2755624"/>
            <a:ext cx="7704000" cy="1283788"/>
          </a:xfrm>
          <a:prstGeom prst="rect">
            <a:avLst/>
          </a:prstGeom>
          <a:noFill/>
          <a:ln>
            <a:noFill/>
          </a:ln>
        </p:spPr>
        <p:txBody>
          <a:bodyPr spcFirstLastPara="1" wrap="square" lIns="91425" tIns="91425" rIns="91425" bIns="91425" anchor="t" anchorCtr="0">
            <a:noAutofit/>
          </a:bodyPr>
          <a:lstStyle/>
          <a:p>
            <a:pPr marL="457200">
              <a:lnSpc>
                <a:spcPct val="107000"/>
              </a:lnSpc>
              <a:spcAft>
                <a:spcPts val="800"/>
              </a:spcAft>
            </a:pPr>
            <a:r>
              <a:rPr lang="fr-FR" b="1"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C</a:t>
            </a:r>
            <a:r>
              <a:rPr lang="fr-FR" b="1"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ertaines définitions de l'IA varient </a:t>
            </a:r>
            <a:r>
              <a:rPr lang="fr-FR" b="1"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 </a:t>
            </a:r>
            <a:endParaRPr lang="fr-FR" b="1"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endParaRPr>
          </a:p>
          <a:p>
            <a:pPr marL="457200">
              <a:lnSpc>
                <a:spcPct val="107000"/>
              </a:lnSpc>
              <a:spcAft>
                <a:spcPts val="800"/>
              </a:spcAft>
            </a:pPr>
            <a:r>
              <a:rPr lang="fr-FR"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Définitions qui lient l'IA à un aspect humain de l’intelligence</a:t>
            </a:r>
          </a:p>
          <a:p>
            <a:pPr marL="457200">
              <a:lnSpc>
                <a:spcPct val="107000"/>
              </a:lnSpc>
              <a:spcAft>
                <a:spcPts val="800"/>
              </a:spcAft>
            </a:pPr>
            <a:r>
              <a:rPr lang="fr-FR" b="1"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fr-FR"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Définitions qui lient l'IA à un modèle idéal d'intelligence, non forcément humaine, nommée </a:t>
            </a:r>
            <a:r>
              <a:rPr lang="fr-FR" b="1"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rationalité.</a:t>
            </a:r>
          </a:p>
          <a:p>
            <a:pPr marL="457200">
              <a:lnSpc>
                <a:spcPct val="107000"/>
              </a:lnSpc>
              <a:spcAft>
                <a:spcPts val="800"/>
              </a:spcAft>
            </a:pPr>
            <a:endParaRPr lang="fr-FR" b="1"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742950" indent="-285750">
              <a:lnSpc>
                <a:spcPct val="107000"/>
              </a:lnSpc>
              <a:spcAft>
                <a:spcPts val="800"/>
              </a:spcAft>
              <a:buFontTx/>
              <a:buChar char="-"/>
            </a:pPr>
            <a:endParaRPr lang="fr-FR" kern="100" dirty="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457200">
              <a:lnSpc>
                <a:spcPct val="107000"/>
              </a:lnSpc>
              <a:spcAft>
                <a:spcPts val="800"/>
              </a:spcAft>
            </a:pPr>
            <a:endParaRPr lang="fr-FR" b="1"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p:txBody>
      </p:sp>
      <p:sp>
        <p:nvSpPr>
          <p:cNvPr id="5" name="Google Shape;1278;p37">
            <a:extLst>
              <a:ext uri="{FF2B5EF4-FFF2-40B4-BE49-F238E27FC236}">
                <a16:creationId xmlns:a16="http://schemas.microsoft.com/office/drawing/2014/main" id="{44FEEBC6-CCCE-C6A8-682A-6D95B4E30EB1}"/>
              </a:ext>
            </a:extLst>
          </p:cNvPr>
          <p:cNvSpPr txBox="1">
            <a:spLocks/>
          </p:cNvSpPr>
          <p:nvPr/>
        </p:nvSpPr>
        <p:spPr>
          <a:xfrm>
            <a:off x="0" y="1027"/>
            <a:ext cx="2705100" cy="4845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01 - 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A64DB39B-59B7-79D5-53B1-C0C2838F17A2}"/>
              </a:ext>
            </a:extLst>
          </p:cNvPr>
          <p:cNvGrpSpPr/>
          <p:nvPr/>
        </p:nvGrpSpPr>
        <p:grpSpPr>
          <a:xfrm>
            <a:off x="581257" y="1630025"/>
            <a:ext cx="3867616" cy="2105034"/>
            <a:chOff x="513884" y="1928475"/>
            <a:chExt cx="3867616" cy="2105034"/>
          </a:xfrm>
        </p:grpSpPr>
        <p:pic>
          <p:nvPicPr>
            <p:cNvPr id="2052" name="Picture 4" descr="undefined">
              <a:extLst>
                <a:ext uri="{FF2B5EF4-FFF2-40B4-BE49-F238E27FC236}">
                  <a16:creationId xmlns:a16="http://schemas.microsoft.com/office/drawing/2014/main" id="{93AFF7D5-0D04-F525-2E91-29AC15343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84" y="1928475"/>
              <a:ext cx="1816566" cy="210503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59;p36">
              <a:extLst>
                <a:ext uri="{FF2B5EF4-FFF2-40B4-BE49-F238E27FC236}">
                  <a16:creationId xmlns:a16="http://schemas.microsoft.com/office/drawing/2014/main" id="{CAF8F19D-D107-6F06-004B-3D1E577CD23F}"/>
                </a:ext>
              </a:extLst>
            </p:cNvPr>
            <p:cNvSpPr txBox="1"/>
            <p:nvPr/>
          </p:nvSpPr>
          <p:spPr>
            <a:xfrm>
              <a:off x="1885950" y="2147701"/>
              <a:ext cx="2495550" cy="1655502"/>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b="1"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John McCarthy</a:t>
              </a:r>
            </a:p>
            <a:p>
              <a:pPr marL="457200" algn="ctr">
                <a:lnSpc>
                  <a:spcPct val="107000"/>
                </a:lnSpc>
                <a:spcAft>
                  <a:spcPts val="800"/>
                </a:spcAft>
              </a:pPr>
              <a:r>
                <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1927 – 2011</a:t>
              </a:r>
            </a:p>
            <a:p>
              <a:pPr marL="457200" algn="ctr">
                <a:lnSpc>
                  <a:spcPct val="107000"/>
                </a:lnSpc>
                <a:spcAft>
                  <a:spcPts val="800"/>
                </a:spcAft>
              </a:pPr>
              <a:r>
                <a:rPr lang="fr-FR" sz="1200" kern="100" dirty="0">
                  <a:solidFill>
                    <a:schemeClr val="tx1"/>
                  </a:solidFill>
                  <a:latin typeface="Montserrat" panose="00000500000000000000" pitchFamily="2" charset="0"/>
                  <a:ea typeface="Calibri" panose="020F0502020204030204" pitchFamily="34" charset="0"/>
                  <a:cs typeface="Calibri" panose="020F0502020204030204" pitchFamily="34" charset="0"/>
                </a:rPr>
                <a:t>Mathématicien, Ingénieur informaticien, Chercheur en IA </a:t>
              </a:r>
              <a:endPar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a:p>
              <a:pPr marL="457200" algn="ctr">
                <a:lnSpc>
                  <a:spcPct val="107000"/>
                </a:lnSpc>
                <a:spcAft>
                  <a:spcPts val="800"/>
                </a:spcAft>
              </a:pPr>
              <a:r>
                <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Prix Turing en 1971</a:t>
              </a:r>
            </a:p>
          </p:txBody>
        </p:sp>
      </p:grpSp>
      <p:grpSp>
        <p:nvGrpSpPr>
          <p:cNvPr id="9" name="Groupe 8">
            <a:extLst>
              <a:ext uri="{FF2B5EF4-FFF2-40B4-BE49-F238E27FC236}">
                <a16:creationId xmlns:a16="http://schemas.microsoft.com/office/drawing/2014/main" id="{97F68EC9-CC85-349E-389C-4660A0CACB44}"/>
              </a:ext>
            </a:extLst>
          </p:cNvPr>
          <p:cNvGrpSpPr/>
          <p:nvPr/>
        </p:nvGrpSpPr>
        <p:grpSpPr>
          <a:xfrm>
            <a:off x="4899956" y="1630025"/>
            <a:ext cx="3662786" cy="2093954"/>
            <a:chOff x="4832583" y="1928475"/>
            <a:chExt cx="3662786" cy="2093954"/>
          </a:xfrm>
        </p:grpSpPr>
        <p:pic>
          <p:nvPicPr>
            <p:cNvPr id="2054" name="Picture 6" descr="undefined">
              <a:extLst>
                <a:ext uri="{FF2B5EF4-FFF2-40B4-BE49-F238E27FC236}">
                  <a16:creationId xmlns:a16="http://schemas.microsoft.com/office/drawing/2014/main" id="{CD423768-99AA-777E-F6E3-9A932BCADD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946" b="33226"/>
            <a:stretch/>
          </p:blipFill>
          <p:spPr bwMode="auto">
            <a:xfrm>
              <a:off x="4832583" y="1928475"/>
              <a:ext cx="1816566" cy="209395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259;p36">
              <a:extLst>
                <a:ext uri="{FF2B5EF4-FFF2-40B4-BE49-F238E27FC236}">
                  <a16:creationId xmlns:a16="http://schemas.microsoft.com/office/drawing/2014/main" id="{B1011B2A-0DD5-B3C3-2876-F30C061722CB}"/>
                </a:ext>
              </a:extLst>
            </p:cNvPr>
            <p:cNvSpPr txBox="1"/>
            <p:nvPr/>
          </p:nvSpPr>
          <p:spPr>
            <a:xfrm>
              <a:off x="5999819" y="2147701"/>
              <a:ext cx="2495550" cy="1653207"/>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b="1" kern="100" dirty="0">
                  <a:solidFill>
                    <a:schemeClr val="tx1"/>
                  </a:solidFill>
                  <a:latin typeface="Montserrat" panose="00000500000000000000" pitchFamily="2" charset="0"/>
                  <a:ea typeface="Calibri" panose="020F0502020204030204" pitchFamily="34" charset="0"/>
                  <a:cs typeface="Calibri" panose="020F0502020204030204" pitchFamily="34" charset="0"/>
                </a:rPr>
                <a:t>Marvin Minsky</a:t>
              </a:r>
              <a:endParaRPr lang="fr-FR" b="1"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a:p>
              <a:pPr marL="457200" algn="ctr">
                <a:lnSpc>
                  <a:spcPct val="107000"/>
                </a:lnSpc>
                <a:spcAft>
                  <a:spcPts val="800"/>
                </a:spcAft>
              </a:pPr>
              <a:r>
                <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1927 – 2016</a:t>
              </a:r>
            </a:p>
            <a:p>
              <a:pPr marL="457200" algn="ctr">
                <a:lnSpc>
                  <a:spcPct val="107000"/>
                </a:lnSpc>
                <a:spcAft>
                  <a:spcPts val="800"/>
                </a:spcAft>
              </a:pPr>
              <a:r>
                <a:rPr lang="fr-FR" sz="1200" kern="100" dirty="0">
                  <a:solidFill>
                    <a:schemeClr val="tx1"/>
                  </a:solidFill>
                  <a:latin typeface="Montserrat" panose="00000500000000000000" pitchFamily="2" charset="0"/>
                  <a:ea typeface="Calibri" panose="020F0502020204030204" pitchFamily="34" charset="0"/>
                  <a:cs typeface="Calibri" panose="020F0502020204030204" pitchFamily="34" charset="0"/>
                </a:rPr>
                <a:t>Mathématicien, Informaticien, Chercheur en IA </a:t>
              </a:r>
              <a:endPar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a:p>
              <a:pPr marL="457200" algn="ctr">
                <a:lnSpc>
                  <a:spcPct val="107000"/>
                </a:lnSpc>
                <a:spcAft>
                  <a:spcPts val="800"/>
                </a:spcAft>
              </a:pPr>
              <a:r>
                <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Prix Turing en 1969</a:t>
              </a:r>
            </a:p>
          </p:txBody>
        </p:sp>
      </p:grpSp>
      <p:sp>
        <p:nvSpPr>
          <p:cNvPr id="13" name="Google Shape;1278;p37">
            <a:extLst>
              <a:ext uri="{FF2B5EF4-FFF2-40B4-BE49-F238E27FC236}">
                <a16:creationId xmlns:a16="http://schemas.microsoft.com/office/drawing/2014/main" id="{7721C1A7-71AB-2916-C25F-4C39745C7164}"/>
              </a:ext>
            </a:extLst>
          </p:cNvPr>
          <p:cNvSpPr txBox="1">
            <a:spLocks/>
          </p:cNvSpPr>
          <p:nvPr/>
        </p:nvSpPr>
        <p:spPr>
          <a:xfrm>
            <a:off x="0" y="1027"/>
            <a:ext cx="2705100" cy="4845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01 - Introduction</a:t>
            </a:r>
          </a:p>
        </p:txBody>
      </p:sp>
      <p:sp>
        <p:nvSpPr>
          <p:cNvPr id="16" name="Google Shape;1257;p36">
            <a:extLst>
              <a:ext uri="{FF2B5EF4-FFF2-40B4-BE49-F238E27FC236}">
                <a16:creationId xmlns:a16="http://schemas.microsoft.com/office/drawing/2014/main" id="{1A592BB1-473D-016E-1856-FAAD8550B679}"/>
              </a:ext>
            </a:extLst>
          </p:cNvPr>
          <p:cNvSpPr txBox="1">
            <a:spLocks noGrp="1"/>
          </p:cNvSpPr>
          <p:nvPr>
            <p:ph type="title"/>
          </p:nvPr>
        </p:nvSpPr>
        <p:spPr>
          <a:xfrm>
            <a:off x="1812200" y="4877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Origine de l’IA</a:t>
            </a:r>
            <a:endParaRPr dirty="0"/>
          </a:p>
        </p:txBody>
      </p:sp>
    </p:spTree>
    <p:extLst>
      <p:ext uri="{BB962C8B-B14F-4D97-AF65-F5344CB8AC3E}">
        <p14:creationId xmlns:p14="http://schemas.microsoft.com/office/powerpoint/2010/main" val="3342365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BAF74CA2-0BCF-1013-5CF3-7F0A529BAC89}"/>
              </a:ext>
            </a:extLst>
          </p:cNvPr>
          <p:cNvGrpSpPr/>
          <p:nvPr/>
        </p:nvGrpSpPr>
        <p:grpSpPr>
          <a:xfrm>
            <a:off x="720000" y="1524773"/>
            <a:ext cx="4290149" cy="2591747"/>
            <a:chOff x="281851" y="1523053"/>
            <a:chExt cx="4290149" cy="2591747"/>
          </a:xfrm>
        </p:grpSpPr>
        <p:pic>
          <p:nvPicPr>
            <p:cNvPr id="4" name="Picture 2" descr="Description de cette image, également commentée ci-après">
              <a:extLst>
                <a:ext uri="{FF2B5EF4-FFF2-40B4-BE49-F238E27FC236}">
                  <a16:creationId xmlns:a16="http://schemas.microsoft.com/office/drawing/2014/main" id="{62236096-775F-CC73-682B-23C21F9BB7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832"/>
            <a:stretch/>
          </p:blipFill>
          <p:spPr bwMode="auto">
            <a:xfrm>
              <a:off x="281851" y="1523053"/>
              <a:ext cx="2239099" cy="259174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59;p36">
              <a:extLst>
                <a:ext uri="{FF2B5EF4-FFF2-40B4-BE49-F238E27FC236}">
                  <a16:creationId xmlns:a16="http://schemas.microsoft.com/office/drawing/2014/main" id="{B3BE1B0E-DBDF-8702-0C09-2D78B1C1DA19}"/>
                </a:ext>
              </a:extLst>
            </p:cNvPr>
            <p:cNvSpPr txBox="1"/>
            <p:nvPr/>
          </p:nvSpPr>
          <p:spPr>
            <a:xfrm>
              <a:off x="2137591" y="1524773"/>
              <a:ext cx="2434409" cy="2590027"/>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b="1"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Alan Turing</a:t>
              </a:r>
            </a:p>
            <a:p>
              <a:pPr marL="457200" algn="ctr">
                <a:lnSpc>
                  <a:spcPct val="107000"/>
                </a:lnSpc>
                <a:spcAft>
                  <a:spcPts val="800"/>
                </a:spcAft>
              </a:pPr>
              <a:r>
                <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1912 – 1954</a:t>
              </a:r>
            </a:p>
            <a:p>
              <a:pPr marL="457200" algn="ctr">
                <a:lnSpc>
                  <a:spcPct val="107000"/>
                </a:lnSpc>
                <a:spcAft>
                  <a:spcPts val="800"/>
                </a:spcAft>
              </a:pPr>
              <a:r>
                <a:rPr lang="fr-FR" sz="1200" kern="100" dirty="0">
                  <a:solidFill>
                    <a:schemeClr val="tx1"/>
                  </a:solidFill>
                  <a:latin typeface="Montserrat" panose="00000500000000000000" pitchFamily="2" charset="0"/>
                  <a:ea typeface="Calibri" panose="020F0502020204030204" pitchFamily="34" charset="0"/>
                  <a:cs typeface="Calibri" panose="020F0502020204030204" pitchFamily="34" charset="0"/>
                </a:rPr>
                <a:t>Mathématicien, Informaticien, Chercheur en IA</a:t>
              </a:r>
            </a:p>
            <a:p>
              <a:pPr marL="457200" algn="ctr">
                <a:lnSpc>
                  <a:spcPct val="107000"/>
                </a:lnSpc>
                <a:spcAft>
                  <a:spcPts val="800"/>
                </a:spcAft>
              </a:pPr>
              <a:r>
                <a:rPr lang="fr-FR" sz="1200" b="1"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Renommé pour :</a:t>
              </a:r>
            </a:p>
            <a:p>
              <a:pPr marL="457200" algn="ctr">
                <a:lnSpc>
                  <a:spcPct val="107000"/>
                </a:lnSpc>
                <a:spcAft>
                  <a:spcPts val="800"/>
                </a:spcAft>
              </a:pPr>
              <a:r>
                <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Machine de </a:t>
              </a:r>
              <a:r>
                <a:rPr lang="fr-FR" sz="1200" kern="100" dirty="0">
                  <a:solidFill>
                    <a:schemeClr val="tx1"/>
                  </a:solidFill>
                  <a:latin typeface="Montserrat" panose="00000500000000000000" pitchFamily="2" charset="0"/>
                  <a:ea typeface="Calibri" panose="020F0502020204030204" pitchFamily="34" charset="0"/>
                  <a:cs typeface="Calibri" panose="020F0502020204030204" pitchFamily="34" charset="0"/>
                </a:rPr>
                <a:t>Turing </a:t>
              </a:r>
              <a:r>
                <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Cryptanalyse d’Enigma </a:t>
              </a:r>
              <a:r>
                <a:rPr lang="fr-FR" sz="1200" kern="100" dirty="0">
                  <a:solidFill>
                    <a:schemeClr val="tx1"/>
                  </a:solidFill>
                  <a:latin typeface="Montserrat" panose="00000500000000000000" pitchFamily="2" charset="0"/>
                  <a:ea typeface="Calibri" panose="020F0502020204030204" pitchFamily="34" charset="0"/>
                  <a:cs typeface="Calibri" panose="020F0502020204030204" pitchFamily="34" charset="0"/>
                </a:rPr>
                <a:t>Test de Turing</a:t>
              </a:r>
              <a:endPar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a:p>
              <a:pPr marL="457200" algn="ctr">
                <a:lnSpc>
                  <a:spcPct val="107000"/>
                </a:lnSpc>
                <a:spcAft>
                  <a:spcPts val="800"/>
                </a:spcAft>
              </a:pPr>
              <a:endParaRPr lang="fr-FR" sz="1200" kern="100" dirty="0">
                <a:solidFill>
                  <a:schemeClr val="tx1"/>
                </a:solidFill>
                <a:latin typeface="Montserrat" panose="00000500000000000000" pitchFamily="2" charset="0"/>
                <a:ea typeface="Calibri" panose="020F0502020204030204" pitchFamily="34" charset="0"/>
                <a:cs typeface="Calibri" panose="020F0502020204030204" pitchFamily="34" charset="0"/>
              </a:endParaRPr>
            </a:p>
            <a:p>
              <a:pPr marL="457200" algn="ctr">
                <a:lnSpc>
                  <a:spcPct val="107000"/>
                </a:lnSpc>
                <a:spcAft>
                  <a:spcPts val="800"/>
                </a:spcAft>
              </a:pPr>
              <a:r>
                <a:rPr lang="fr-FR" sz="1200" kern="100" dirty="0">
                  <a:solidFill>
                    <a:schemeClr val="tx1"/>
                  </a:solidFill>
                  <a:latin typeface="Montserrat" panose="00000500000000000000" pitchFamily="2" charset="0"/>
                  <a:ea typeface="Calibri" panose="020F0502020204030204" pitchFamily="34" charset="0"/>
                  <a:cs typeface="Calibri" panose="020F0502020204030204" pitchFamily="34" charset="0"/>
                </a:rPr>
                <a:t> </a:t>
              </a:r>
              <a:endPar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p:txBody>
        </p:sp>
      </p:grpSp>
      <p:grpSp>
        <p:nvGrpSpPr>
          <p:cNvPr id="10" name="Groupe 9">
            <a:extLst>
              <a:ext uri="{FF2B5EF4-FFF2-40B4-BE49-F238E27FC236}">
                <a16:creationId xmlns:a16="http://schemas.microsoft.com/office/drawing/2014/main" id="{673DCCF3-9EF6-7F2E-A6DA-975BE45BE139}"/>
              </a:ext>
            </a:extLst>
          </p:cNvPr>
          <p:cNvGrpSpPr/>
          <p:nvPr/>
        </p:nvGrpSpPr>
        <p:grpSpPr>
          <a:xfrm>
            <a:off x="5305903" y="1504593"/>
            <a:ext cx="2972795" cy="2751392"/>
            <a:chOff x="6523039" y="1900508"/>
            <a:chExt cx="1809040" cy="1674309"/>
          </a:xfrm>
        </p:grpSpPr>
        <p:pic>
          <p:nvPicPr>
            <p:cNvPr id="3076" name="Picture 4" descr="undefined">
              <a:extLst>
                <a:ext uri="{FF2B5EF4-FFF2-40B4-BE49-F238E27FC236}">
                  <a16:creationId xmlns:a16="http://schemas.microsoft.com/office/drawing/2014/main" id="{C298A625-7594-5ADC-FE1A-E64D4C4A2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039" y="1900508"/>
              <a:ext cx="1809040" cy="137935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68E427B6-DBE7-FE5D-A73B-705126FAEDD6}"/>
                </a:ext>
              </a:extLst>
            </p:cNvPr>
            <p:cNvSpPr txBox="1"/>
            <p:nvPr/>
          </p:nvSpPr>
          <p:spPr>
            <a:xfrm>
              <a:off x="6687784" y="3365500"/>
              <a:ext cx="1479550" cy="209317"/>
            </a:xfrm>
            <a:prstGeom prst="rect">
              <a:avLst/>
            </a:prstGeom>
            <a:noFill/>
          </p:spPr>
          <p:txBody>
            <a:bodyPr wrap="square" rtlCol="0">
              <a:spAutoFit/>
            </a:bodyPr>
            <a:lstStyle/>
            <a:p>
              <a:pPr algn="ctr"/>
              <a:r>
                <a:rPr lang="fr-FR" dirty="0">
                  <a:solidFill>
                    <a:schemeClr val="tx1"/>
                  </a:solidFill>
                  <a:latin typeface="Montserrat" panose="00000500000000000000" pitchFamily="2" charset="0"/>
                </a:rPr>
                <a:t>Test de Turing</a:t>
              </a:r>
            </a:p>
          </p:txBody>
        </p:sp>
      </p:grpSp>
      <p:sp>
        <p:nvSpPr>
          <p:cNvPr id="14" name="Google Shape;1278;p37">
            <a:extLst>
              <a:ext uri="{FF2B5EF4-FFF2-40B4-BE49-F238E27FC236}">
                <a16:creationId xmlns:a16="http://schemas.microsoft.com/office/drawing/2014/main" id="{4EF67593-CF9A-7B39-AFD6-6F0D47BF3DAD}"/>
              </a:ext>
            </a:extLst>
          </p:cNvPr>
          <p:cNvSpPr txBox="1">
            <a:spLocks/>
          </p:cNvSpPr>
          <p:nvPr/>
        </p:nvSpPr>
        <p:spPr>
          <a:xfrm>
            <a:off x="0" y="1027"/>
            <a:ext cx="2705100" cy="4845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01 - Introduction</a:t>
            </a:r>
          </a:p>
        </p:txBody>
      </p:sp>
      <p:sp>
        <p:nvSpPr>
          <p:cNvPr id="17" name="Google Shape;1257;p36">
            <a:extLst>
              <a:ext uri="{FF2B5EF4-FFF2-40B4-BE49-F238E27FC236}">
                <a16:creationId xmlns:a16="http://schemas.microsoft.com/office/drawing/2014/main" id="{C93E8D74-1935-3897-E306-755DDE30222A}"/>
              </a:ext>
            </a:extLst>
          </p:cNvPr>
          <p:cNvSpPr txBox="1">
            <a:spLocks noGrp="1"/>
          </p:cNvSpPr>
          <p:nvPr>
            <p:ph type="title"/>
          </p:nvPr>
        </p:nvSpPr>
        <p:spPr>
          <a:xfrm>
            <a:off x="1812200" y="4877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Origine de l’IA</a:t>
            </a:r>
            <a:endParaRPr dirty="0"/>
          </a:p>
        </p:txBody>
      </p:sp>
    </p:spTree>
    <p:extLst>
      <p:ext uri="{BB962C8B-B14F-4D97-AF65-F5344CB8AC3E}">
        <p14:creationId xmlns:p14="http://schemas.microsoft.com/office/powerpoint/2010/main" val="1617296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59;p36">
            <a:extLst>
              <a:ext uri="{FF2B5EF4-FFF2-40B4-BE49-F238E27FC236}">
                <a16:creationId xmlns:a16="http://schemas.microsoft.com/office/drawing/2014/main" id="{C9C3F85E-17C9-D3AC-4500-E6D69D4B1167}"/>
              </a:ext>
            </a:extLst>
          </p:cNvPr>
          <p:cNvSpPr txBox="1"/>
          <p:nvPr/>
        </p:nvSpPr>
        <p:spPr>
          <a:xfrm>
            <a:off x="3965890" y="1529276"/>
            <a:ext cx="3574422" cy="1491253"/>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b="1" kern="100" dirty="0">
                <a:solidFill>
                  <a:schemeClr val="tx1"/>
                </a:solidFill>
                <a:latin typeface="Montserrat" panose="00000500000000000000" pitchFamily="2" charset="0"/>
                <a:ea typeface="Calibri" panose="020F0502020204030204" pitchFamily="34" charset="0"/>
                <a:cs typeface="Calibri" panose="020F0502020204030204" pitchFamily="34" charset="0"/>
              </a:rPr>
              <a:t>1970 -1990</a:t>
            </a:r>
            <a:endParaRPr lang="fr-FR" b="1"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a:p>
            <a:pPr marL="457200" algn="ctr">
              <a:lnSpc>
                <a:spcPct val="107000"/>
              </a:lnSpc>
              <a:spcAft>
                <a:spcPts val="800"/>
              </a:spcAft>
            </a:pPr>
            <a:r>
              <a:rPr lang="fr-FR" sz="1300" dirty="0">
                <a:solidFill>
                  <a:schemeClr val="tx1"/>
                </a:solidFill>
                <a:effectLst/>
                <a:latin typeface="Montserrat" panose="00000500000000000000" pitchFamily="2" charset="0"/>
                <a:ea typeface="Calibri" panose="020F0502020204030204" pitchFamily="34" charset="0"/>
              </a:rPr>
              <a:t>Hiver de l’IA</a:t>
            </a:r>
          </a:p>
          <a:p>
            <a:pPr marL="457200" algn="ctr">
              <a:lnSpc>
                <a:spcPct val="107000"/>
              </a:lnSpc>
              <a:spcAft>
                <a:spcPts val="800"/>
              </a:spcAft>
            </a:pPr>
            <a:r>
              <a:rPr lang="fr-FR" sz="1300" dirty="0">
                <a:solidFill>
                  <a:schemeClr val="tx1"/>
                </a:solidFill>
                <a:latin typeface="Montserrat" panose="00000500000000000000" pitchFamily="2" charset="0"/>
                <a:ea typeface="Calibri" panose="020F0502020204030204" pitchFamily="34" charset="0"/>
              </a:rPr>
              <a:t>P</a:t>
            </a:r>
            <a:r>
              <a:rPr lang="fr-FR" sz="1300" dirty="0">
                <a:solidFill>
                  <a:schemeClr val="tx1"/>
                </a:solidFill>
                <a:effectLst/>
                <a:latin typeface="Montserrat" panose="00000500000000000000" pitchFamily="2" charset="0"/>
                <a:ea typeface="Calibri" panose="020F0502020204030204" pitchFamily="34" charset="0"/>
              </a:rPr>
              <a:t>révisions trop ambitieuses </a:t>
            </a:r>
            <a:endParaRPr lang="fr-FR" sz="1300" dirty="0">
              <a:solidFill>
                <a:schemeClr val="tx1"/>
              </a:solidFill>
              <a:latin typeface="Montserrat" panose="00000500000000000000" pitchFamily="2" charset="0"/>
              <a:ea typeface="Calibri" panose="020F0502020204030204" pitchFamily="34" charset="0"/>
            </a:endParaRPr>
          </a:p>
          <a:p>
            <a:pPr marL="457200" algn="ctr">
              <a:lnSpc>
                <a:spcPct val="107000"/>
              </a:lnSpc>
              <a:spcAft>
                <a:spcPts val="800"/>
              </a:spcAft>
            </a:pPr>
            <a:r>
              <a:rPr lang="fr-FR" sz="1300" dirty="0">
                <a:solidFill>
                  <a:schemeClr val="tx1"/>
                </a:solidFill>
                <a:effectLst/>
                <a:latin typeface="Montserrat" panose="00000500000000000000" pitchFamily="2" charset="0"/>
                <a:ea typeface="Calibri" panose="020F0502020204030204" pitchFamily="34" charset="0"/>
              </a:rPr>
              <a:t>Résultats décevants </a:t>
            </a:r>
            <a:endParaRPr lang="fr-FR" sz="13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p:txBody>
      </p:sp>
      <p:sp>
        <p:nvSpPr>
          <p:cNvPr id="8" name="Google Shape;1278;p37">
            <a:extLst>
              <a:ext uri="{FF2B5EF4-FFF2-40B4-BE49-F238E27FC236}">
                <a16:creationId xmlns:a16="http://schemas.microsoft.com/office/drawing/2014/main" id="{90BB4EDF-BE5E-CF80-1327-25332AB2A29D}"/>
              </a:ext>
            </a:extLst>
          </p:cNvPr>
          <p:cNvSpPr txBox="1">
            <a:spLocks/>
          </p:cNvSpPr>
          <p:nvPr/>
        </p:nvSpPr>
        <p:spPr>
          <a:xfrm>
            <a:off x="0" y="1027"/>
            <a:ext cx="2705100" cy="4845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01 - Introduction</a:t>
            </a:r>
          </a:p>
        </p:txBody>
      </p:sp>
      <p:sp>
        <p:nvSpPr>
          <p:cNvPr id="11" name="Google Shape;1257;p36">
            <a:extLst>
              <a:ext uri="{FF2B5EF4-FFF2-40B4-BE49-F238E27FC236}">
                <a16:creationId xmlns:a16="http://schemas.microsoft.com/office/drawing/2014/main" id="{C8D1DED3-8819-232C-BFD0-2F7CA0DACE01}"/>
              </a:ext>
            </a:extLst>
          </p:cNvPr>
          <p:cNvSpPr txBox="1">
            <a:spLocks noGrp="1"/>
          </p:cNvSpPr>
          <p:nvPr>
            <p:ph type="title"/>
          </p:nvPr>
        </p:nvSpPr>
        <p:spPr>
          <a:xfrm>
            <a:off x="1812200" y="4877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Évolution de l’IA</a:t>
            </a:r>
            <a:endParaRPr dirty="0"/>
          </a:p>
        </p:txBody>
      </p:sp>
      <p:sp>
        <p:nvSpPr>
          <p:cNvPr id="12" name="Google Shape;1259;p36">
            <a:extLst>
              <a:ext uri="{FF2B5EF4-FFF2-40B4-BE49-F238E27FC236}">
                <a16:creationId xmlns:a16="http://schemas.microsoft.com/office/drawing/2014/main" id="{BAF9059A-CCB0-8222-0015-E422A02FB11B}"/>
              </a:ext>
            </a:extLst>
          </p:cNvPr>
          <p:cNvSpPr txBox="1"/>
          <p:nvPr/>
        </p:nvSpPr>
        <p:spPr>
          <a:xfrm>
            <a:off x="391468" y="1529277"/>
            <a:ext cx="3574422" cy="1491253"/>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b="1"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1950 – 1970</a:t>
            </a:r>
          </a:p>
          <a:p>
            <a:pPr marL="457200" algn="ctr">
              <a:lnSpc>
                <a:spcPct val="107000"/>
              </a:lnSpc>
              <a:spcAft>
                <a:spcPts val="800"/>
              </a:spcAft>
            </a:pPr>
            <a:r>
              <a:rPr lang="fr-FR" sz="1300" kern="100" dirty="0">
                <a:solidFill>
                  <a:schemeClr val="tx1"/>
                </a:solidFill>
                <a:latin typeface="Montserrat" panose="00000500000000000000" pitchFamily="2" charset="0"/>
                <a:ea typeface="Calibri" panose="020F0502020204030204" pitchFamily="34" charset="0"/>
                <a:cs typeface="Calibri" panose="020F0502020204030204" pitchFamily="34" charset="0"/>
              </a:rPr>
              <a:t>Test de </a:t>
            </a:r>
            <a:r>
              <a:rPr lang="fr-FR" sz="1300" kern="100" dirty="0" err="1">
                <a:solidFill>
                  <a:schemeClr val="tx1"/>
                </a:solidFill>
                <a:latin typeface="Montserrat" panose="00000500000000000000" pitchFamily="2" charset="0"/>
                <a:ea typeface="Calibri" panose="020F0502020204030204" pitchFamily="34" charset="0"/>
                <a:cs typeface="Calibri" panose="020F0502020204030204" pitchFamily="34" charset="0"/>
              </a:rPr>
              <a:t>turing</a:t>
            </a:r>
            <a:endParaRPr lang="fr-FR" sz="1300" kern="100" dirty="0">
              <a:solidFill>
                <a:schemeClr val="tx1"/>
              </a:solidFill>
              <a:latin typeface="Montserrat" panose="00000500000000000000" pitchFamily="2" charset="0"/>
              <a:ea typeface="Calibri" panose="020F0502020204030204" pitchFamily="34" charset="0"/>
              <a:cs typeface="Calibri" panose="020F0502020204030204" pitchFamily="34" charset="0"/>
            </a:endParaRPr>
          </a:p>
          <a:p>
            <a:pPr marL="457200" algn="ctr">
              <a:lnSpc>
                <a:spcPct val="107000"/>
              </a:lnSpc>
              <a:spcAft>
                <a:spcPts val="800"/>
              </a:spcAft>
            </a:pPr>
            <a:r>
              <a:rPr lang="fr-FR" sz="1300" kern="100" dirty="0">
                <a:solidFill>
                  <a:schemeClr val="tx1"/>
                </a:solidFill>
                <a:latin typeface="Montserrat" panose="00000500000000000000" pitchFamily="2" charset="0"/>
                <a:ea typeface="Calibri" panose="020F0502020204030204" pitchFamily="34" charset="0"/>
                <a:cs typeface="Calibri" panose="020F0502020204030204" pitchFamily="34" charset="0"/>
              </a:rPr>
              <a:t>Atelier de Dartmouth</a:t>
            </a:r>
            <a:endParaRPr lang="fr-FR" sz="13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a:p>
            <a:pPr marL="457200" algn="ctr">
              <a:lnSpc>
                <a:spcPct val="107000"/>
              </a:lnSpc>
              <a:spcAft>
                <a:spcPts val="800"/>
              </a:spcAft>
            </a:pPr>
            <a:r>
              <a:rPr lang="fr-FR" sz="13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Logic </a:t>
            </a:r>
            <a:r>
              <a:rPr lang="fr-FR" sz="1300" kern="100" dirty="0" err="1">
                <a:solidFill>
                  <a:schemeClr val="tx1"/>
                </a:solidFill>
                <a:effectLst/>
                <a:latin typeface="Montserrat" panose="00000500000000000000" pitchFamily="2" charset="0"/>
                <a:ea typeface="Calibri" panose="020F0502020204030204" pitchFamily="34" charset="0"/>
                <a:cs typeface="Calibri" panose="020F0502020204030204" pitchFamily="34" charset="0"/>
              </a:rPr>
              <a:t>Theorist</a:t>
            </a:r>
            <a:r>
              <a:rPr lang="fr-FR" sz="13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rPr>
              <a:t> -&gt; IA symbolique</a:t>
            </a:r>
          </a:p>
          <a:p>
            <a:pPr marL="457200" algn="ctr">
              <a:lnSpc>
                <a:spcPct val="107000"/>
              </a:lnSpc>
              <a:spcAft>
                <a:spcPts val="800"/>
              </a:spcAft>
            </a:pPr>
            <a:endParaRPr lang="fr-FR"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a:p>
            <a:pPr marL="457200" algn="ctr">
              <a:lnSpc>
                <a:spcPct val="107000"/>
              </a:lnSpc>
              <a:spcAft>
                <a:spcPts val="800"/>
              </a:spcAft>
            </a:pPr>
            <a:endPar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p:txBody>
      </p:sp>
      <p:sp>
        <p:nvSpPr>
          <p:cNvPr id="13" name="Google Shape;1259;p36">
            <a:extLst>
              <a:ext uri="{FF2B5EF4-FFF2-40B4-BE49-F238E27FC236}">
                <a16:creationId xmlns:a16="http://schemas.microsoft.com/office/drawing/2014/main" id="{4019C0A9-62BB-0BA9-7F62-A58A58C56FC5}"/>
              </a:ext>
            </a:extLst>
          </p:cNvPr>
          <p:cNvSpPr txBox="1"/>
          <p:nvPr/>
        </p:nvSpPr>
        <p:spPr>
          <a:xfrm>
            <a:off x="3965890" y="3245681"/>
            <a:ext cx="3574422" cy="1491253"/>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b="1" kern="100" dirty="0">
                <a:solidFill>
                  <a:schemeClr val="tx1"/>
                </a:solidFill>
                <a:latin typeface="Montserrat" panose="00000500000000000000" pitchFamily="2" charset="0"/>
                <a:ea typeface="Calibri" panose="020F0502020204030204" pitchFamily="34" charset="0"/>
                <a:cs typeface="Calibri" panose="020F0502020204030204" pitchFamily="34" charset="0"/>
              </a:rPr>
              <a:t>2000 -2010</a:t>
            </a:r>
          </a:p>
          <a:p>
            <a:pPr marL="457200" algn="ctr">
              <a:lnSpc>
                <a:spcPct val="107000"/>
              </a:lnSpc>
              <a:spcAft>
                <a:spcPts val="800"/>
              </a:spcAft>
            </a:pPr>
            <a:r>
              <a:rPr lang="fr-FR" kern="100" dirty="0">
                <a:solidFill>
                  <a:schemeClr val="tx1"/>
                </a:solidFill>
                <a:latin typeface="Montserrat" panose="00000500000000000000" pitchFamily="2" charset="0"/>
                <a:ea typeface="Calibri" panose="020F0502020204030204" pitchFamily="34" charset="0"/>
                <a:cs typeface="Calibri" panose="020F0502020204030204" pitchFamily="34" charset="0"/>
              </a:rPr>
              <a:t>Émergence du Deep Learning dû au Big Data</a:t>
            </a:r>
          </a:p>
          <a:p>
            <a:pPr marL="457200" algn="ctr">
              <a:lnSpc>
                <a:spcPct val="107000"/>
              </a:lnSpc>
              <a:spcAft>
                <a:spcPts val="800"/>
              </a:spcAft>
            </a:pPr>
            <a:endPar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p:txBody>
      </p:sp>
      <p:sp>
        <p:nvSpPr>
          <p:cNvPr id="14" name="Google Shape;1259;p36">
            <a:extLst>
              <a:ext uri="{FF2B5EF4-FFF2-40B4-BE49-F238E27FC236}">
                <a16:creationId xmlns:a16="http://schemas.microsoft.com/office/drawing/2014/main" id="{3C7AAD68-C598-B7E7-82D7-18164D4EA506}"/>
              </a:ext>
            </a:extLst>
          </p:cNvPr>
          <p:cNvSpPr txBox="1"/>
          <p:nvPr/>
        </p:nvSpPr>
        <p:spPr>
          <a:xfrm>
            <a:off x="391468" y="3245681"/>
            <a:ext cx="3574422" cy="1491253"/>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b="1" kern="100" dirty="0">
                <a:solidFill>
                  <a:schemeClr val="tx1"/>
                </a:solidFill>
                <a:latin typeface="Montserrat" panose="00000500000000000000" pitchFamily="2" charset="0"/>
                <a:ea typeface="Calibri" panose="020F0502020204030204" pitchFamily="34" charset="0"/>
                <a:cs typeface="Calibri" panose="020F0502020204030204" pitchFamily="34" charset="0"/>
              </a:rPr>
              <a:t>1990 - 2000</a:t>
            </a:r>
          </a:p>
          <a:p>
            <a:pPr marL="457200" algn="ctr">
              <a:lnSpc>
                <a:spcPct val="107000"/>
              </a:lnSpc>
              <a:spcAft>
                <a:spcPts val="800"/>
              </a:spcAft>
            </a:pPr>
            <a:r>
              <a:rPr lang="fr-FR" sz="1300" kern="100" dirty="0">
                <a:solidFill>
                  <a:schemeClr val="tx1"/>
                </a:solidFill>
                <a:latin typeface="Montserrat" panose="00000500000000000000" pitchFamily="2" charset="0"/>
                <a:ea typeface="Calibri" panose="020F0502020204030204" pitchFamily="34" charset="0"/>
                <a:cs typeface="Calibri" panose="020F0502020204030204" pitchFamily="34" charset="0"/>
              </a:rPr>
              <a:t>Réseaux de neurones artificiels et apprentissage automatique</a:t>
            </a:r>
          </a:p>
          <a:p>
            <a:pPr marL="457200" algn="ctr">
              <a:lnSpc>
                <a:spcPct val="107000"/>
              </a:lnSpc>
              <a:spcAft>
                <a:spcPts val="800"/>
              </a:spcAft>
            </a:pPr>
            <a:r>
              <a:rPr lang="fr-FR" sz="1300" kern="100" dirty="0">
                <a:solidFill>
                  <a:schemeClr val="tx1"/>
                </a:solidFill>
                <a:latin typeface="Montserrat" panose="00000500000000000000" pitchFamily="2" charset="0"/>
                <a:ea typeface="Calibri" panose="020F0502020204030204" pitchFamily="34" charset="0"/>
                <a:cs typeface="Calibri" panose="020F0502020204030204" pitchFamily="34" charset="0"/>
              </a:rPr>
              <a:t>Développement du Web (Big Data)</a:t>
            </a:r>
          </a:p>
        </p:txBody>
      </p:sp>
    </p:spTree>
    <p:extLst>
      <p:ext uri="{BB962C8B-B14F-4D97-AF65-F5344CB8AC3E}">
        <p14:creationId xmlns:p14="http://schemas.microsoft.com/office/powerpoint/2010/main" val="2763590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78;p37">
            <a:extLst>
              <a:ext uri="{FF2B5EF4-FFF2-40B4-BE49-F238E27FC236}">
                <a16:creationId xmlns:a16="http://schemas.microsoft.com/office/drawing/2014/main" id="{7D75285D-9345-0834-DFC0-EF75392736DB}"/>
              </a:ext>
            </a:extLst>
          </p:cNvPr>
          <p:cNvSpPr txBox="1">
            <a:spLocks/>
          </p:cNvSpPr>
          <p:nvPr/>
        </p:nvSpPr>
        <p:spPr>
          <a:xfrm>
            <a:off x="0" y="1027"/>
            <a:ext cx="2705100" cy="48450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01 - Introduction</a:t>
            </a:r>
          </a:p>
        </p:txBody>
      </p:sp>
      <p:sp>
        <p:nvSpPr>
          <p:cNvPr id="7" name="Google Shape;1259;p36">
            <a:extLst>
              <a:ext uri="{FF2B5EF4-FFF2-40B4-BE49-F238E27FC236}">
                <a16:creationId xmlns:a16="http://schemas.microsoft.com/office/drawing/2014/main" id="{62D59A3F-879E-D6B6-0B20-99B7A0B21819}"/>
              </a:ext>
            </a:extLst>
          </p:cNvPr>
          <p:cNvSpPr txBox="1"/>
          <p:nvPr/>
        </p:nvSpPr>
        <p:spPr>
          <a:xfrm>
            <a:off x="4502150" y="1392022"/>
            <a:ext cx="4311650" cy="3213595"/>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sz="1600" b="1" i="0" dirty="0">
                <a:solidFill>
                  <a:srgbClr val="ECECEC"/>
                </a:solidFill>
                <a:effectLst/>
                <a:latin typeface="Montserrat" panose="00000500000000000000" pitchFamily="2" charset="0"/>
              </a:rPr>
              <a:t>Amélioration des soins de santé</a:t>
            </a:r>
            <a:r>
              <a:rPr lang="fr-FR" sz="1600" b="0" i="0" dirty="0">
                <a:solidFill>
                  <a:srgbClr val="ECECEC"/>
                </a:solidFill>
                <a:effectLst/>
                <a:latin typeface="Montserrat" panose="00000500000000000000" pitchFamily="2" charset="0"/>
              </a:rPr>
              <a:t> :</a:t>
            </a:r>
          </a:p>
          <a:p>
            <a:pPr marL="457200" algn="ctr">
              <a:lnSpc>
                <a:spcPct val="107000"/>
              </a:lnSpc>
              <a:spcAft>
                <a:spcPts val="800"/>
              </a:spcAft>
            </a:pPr>
            <a:r>
              <a:rPr lang="fr-FR" sz="1200" b="0" i="0" dirty="0">
                <a:solidFill>
                  <a:srgbClr val="ECECEC"/>
                </a:solidFill>
                <a:effectLst/>
                <a:latin typeface="Montserrat" panose="00000500000000000000" pitchFamily="2" charset="0"/>
              </a:rPr>
              <a:t>interpréter des images médicales</a:t>
            </a:r>
            <a:r>
              <a:rPr lang="fr-FR" sz="1200" dirty="0">
                <a:solidFill>
                  <a:srgbClr val="ECECEC"/>
                </a:solidFill>
                <a:latin typeface="Montserrat" panose="00000500000000000000" pitchFamily="2" charset="0"/>
              </a:rPr>
              <a:t> (IRM Scanner)</a:t>
            </a:r>
          </a:p>
          <a:p>
            <a:pPr marL="457200" algn="ctr">
              <a:lnSpc>
                <a:spcPct val="107000"/>
              </a:lnSpc>
              <a:spcAft>
                <a:spcPts val="800"/>
              </a:spcAft>
            </a:pPr>
            <a:endParaRPr lang="fr-FR" sz="1200" b="0" i="0" dirty="0">
              <a:solidFill>
                <a:srgbClr val="ECECEC"/>
              </a:solidFill>
              <a:effectLst/>
              <a:latin typeface="Montserrat" panose="00000500000000000000" pitchFamily="2" charset="0"/>
            </a:endParaRPr>
          </a:p>
          <a:p>
            <a:pPr marL="457200" algn="ctr">
              <a:lnSpc>
                <a:spcPct val="107000"/>
              </a:lnSpc>
              <a:spcAft>
                <a:spcPts val="800"/>
              </a:spcAft>
            </a:pPr>
            <a:endParaRPr lang="fr-FR" sz="1200" b="0" i="0" dirty="0">
              <a:solidFill>
                <a:srgbClr val="ECECEC"/>
              </a:solidFill>
              <a:effectLst/>
              <a:latin typeface="Montserrat" panose="00000500000000000000" pitchFamily="2" charset="0"/>
            </a:endParaRPr>
          </a:p>
          <a:p>
            <a:pPr marL="457200" algn="ctr">
              <a:lnSpc>
                <a:spcPct val="107000"/>
              </a:lnSpc>
              <a:spcAft>
                <a:spcPts val="800"/>
              </a:spcAft>
            </a:pPr>
            <a:r>
              <a:rPr lang="fr-FR" sz="1600" b="1" i="0" dirty="0">
                <a:solidFill>
                  <a:srgbClr val="ECECEC"/>
                </a:solidFill>
                <a:effectLst/>
                <a:latin typeface="Montserrat" panose="00000500000000000000" pitchFamily="2" charset="0"/>
              </a:rPr>
              <a:t>Optimisation des processus industriels et commerciaux</a:t>
            </a:r>
            <a:r>
              <a:rPr lang="fr-FR" sz="1600" b="0" i="0" dirty="0">
                <a:solidFill>
                  <a:srgbClr val="ECECEC"/>
                </a:solidFill>
                <a:effectLst/>
                <a:latin typeface="Montserrat" panose="00000500000000000000" pitchFamily="2" charset="0"/>
              </a:rPr>
              <a:t> :</a:t>
            </a:r>
          </a:p>
          <a:p>
            <a:pPr marL="457200" algn="ctr">
              <a:lnSpc>
                <a:spcPct val="107000"/>
              </a:lnSpc>
              <a:spcAft>
                <a:spcPts val="800"/>
              </a:spcAft>
            </a:pPr>
            <a:r>
              <a:rPr lang="fr-FR" sz="1200" b="0" i="0" dirty="0">
                <a:solidFill>
                  <a:srgbClr val="ECECEC"/>
                </a:solidFill>
                <a:effectLst/>
                <a:latin typeface="Montserrat" panose="00000500000000000000" pitchFamily="2" charset="0"/>
              </a:rPr>
              <a:t>Domaine logistique : optimise les itinéraires de livraison, gère les stocks et prévoir la demande.</a:t>
            </a:r>
          </a:p>
          <a:p>
            <a:pPr marL="457200" algn="ctr">
              <a:lnSpc>
                <a:spcPct val="107000"/>
              </a:lnSpc>
              <a:spcAft>
                <a:spcPts val="800"/>
              </a:spcAft>
            </a:pPr>
            <a:r>
              <a:rPr lang="fr-FR" sz="1200" dirty="0">
                <a:solidFill>
                  <a:srgbClr val="ECECEC"/>
                </a:solidFill>
                <a:latin typeface="Montserrat" panose="00000500000000000000" pitchFamily="2" charset="0"/>
              </a:rPr>
              <a:t>S</a:t>
            </a:r>
            <a:r>
              <a:rPr lang="fr-FR" sz="1200" b="0" i="0" dirty="0">
                <a:solidFill>
                  <a:srgbClr val="ECECEC"/>
                </a:solidFill>
                <a:effectLst/>
                <a:latin typeface="Montserrat" panose="00000500000000000000" pitchFamily="2" charset="0"/>
              </a:rPr>
              <a:t>ecteur financier : analyse des données et la prise de décision en matière d'investissement.</a:t>
            </a:r>
          </a:p>
        </p:txBody>
      </p:sp>
      <p:sp>
        <p:nvSpPr>
          <p:cNvPr id="8" name="Google Shape;1259;p36">
            <a:extLst>
              <a:ext uri="{FF2B5EF4-FFF2-40B4-BE49-F238E27FC236}">
                <a16:creationId xmlns:a16="http://schemas.microsoft.com/office/drawing/2014/main" id="{43D24AA2-49DF-61F6-1426-D919C1DF9941}"/>
              </a:ext>
            </a:extLst>
          </p:cNvPr>
          <p:cNvSpPr txBox="1"/>
          <p:nvPr/>
        </p:nvSpPr>
        <p:spPr>
          <a:xfrm>
            <a:off x="372782" y="1392022"/>
            <a:ext cx="3983810" cy="3406459"/>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sz="1600" b="1" i="0" dirty="0">
                <a:solidFill>
                  <a:srgbClr val="ECECEC"/>
                </a:solidFill>
                <a:effectLst/>
                <a:latin typeface="Montserrat" panose="00000500000000000000" pitchFamily="2" charset="0"/>
              </a:rPr>
              <a:t>Assistance virtuelle et personnelle</a:t>
            </a:r>
            <a:r>
              <a:rPr lang="fr-FR" sz="1600" b="0" i="0" dirty="0">
                <a:solidFill>
                  <a:srgbClr val="ECECEC"/>
                </a:solidFill>
                <a:effectLst/>
                <a:latin typeface="Montserrat" panose="00000500000000000000" pitchFamily="2" charset="0"/>
              </a:rPr>
              <a:t> </a:t>
            </a:r>
            <a:r>
              <a:rPr lang="fr-FR" sz="1600" dirty="0">
                <a:solidFill>
                  <a:srgbClr val="ECECEC"/>
                </a:solidFill>
                <a:latin typeface="Montserrat" panose="00000500000000000000" pitchFamily="2" charset="0"/>
              </a:rPr>
              <a:t>:</a:t>
            </a:r>
          </a:p>
          <a:p>
            <a:pPr marL="457200" algn="ctr">
              <a:lnSpc>
                <a:spcPct val="107000"/>
              </a:lnSpc>
              <a:spcAft>
                <a:spcPts val="800"/>
              </a:spcAft>
            </a:pPr>
            <a:r>
              <a:rPr lang="fr-FR" sz="1200" b="0" i="0" dirty="0">
                <a:solidFill>
                  <a:srgbClr val="ECECEC"/>
                </a:solidFill>
                <a:effectLst/>
                <a:latin typeface="Montserrat" panose="00000500000000000000" pitchFamily="2" charset="0"/>
              </a:rPr>
              <a:t>Siri, Google Assistant et Alexa comprennent et répondent aux questions des utilisateurs, peuvent exécuter des tâches.</a:t>
            </a:r>
          </a:p>
          <a:p>
            <a:pPr marL="457200" algn="ctr">
              <a:lnSpc>
                <a:spcPct val="107000"/>
              </a:lnSpc>
              <a:spcAft>
                <a:spcPts val="800"/>
              </a:spcAft>
            </a:pPr>
            <a:r>
              <a:rPr lang="fr-FR" sz="1200" b="0" i="0" dirty="0">
                <a:solidFill>
                  <a:srgbClr val="ECECEC"/>
                </a:solidFill>
                <a:effectLst/>
                <a:latin typeface="Montserrat" panose="00000500000000000000" pitchFamily="2" charset="0"/>
              </a:rPr>
              <a:t>Utilisation de </a:t>
            </a:r>
            <a:r>
              <a:rPr lang="fr-FR" sz="1200" b="0" i="0" dirty="0" err="1">
                <a:solidFill>
                  <a:srgbClr val="ECECEC"/>
                </a:solidFill>
                <a:effectLst/>
                <a:latin typeface="Montserrat" panose="00000500000000000000" pitchFamily="2" charset="0"/>
              </a:rPr>
              <a:t>chatbots</a:t>
            </a:r>
            <a:r>
              <a:rPr lang="fr-FR" sz="1200" b="0" i="0" dirty="0">
                <a:solidFill>
                  <a:srgbClr val="ECECEC"/>
                </a:solidFill>
                <a:effectLst/>
                <a:latin typeface="Montserrat" panose="00000500000000000000" pitchFamily="2" charset="0"/>
              </a:rPr>
              <a:t> alimentés par l’IA </a:t>
            </a:r>
          </a:p>
          <a:p>
            <a:pPr marL="457200" algn="ctr">
              <a:lnSpc>
                <a:spcPct val="107000"/>
              </a:lnSpc>
              <a:spcAft>
                <a:spcPts val="800"/>
              </a:spcAft>
            </a:pPr>
            <a:endParaRPr lang="fr-FR" sz="1200" b="0" i="0" dirty="0">
              <a:solidFill>
                <a:srgbClr val="ECECEC"/>
              </a:solidFill>
              <a:effectLst/>
              <a:latin typeface="Montserrat" panose="00000500000000000000" pitchFamily="2" charset="0"/>
            </a:endParaRPr>
          </a:p>
          <a:p>
            <a:pPr marL="457200" algn="ctr">
              <a:lnSpc>
                <a:spcPct val="107000"/>
              </a:lnSpc>
              <a:spcAft>
                <a:spcPts val="800"/>
              </a:spcAft>
            </a:pPr>
            <a:r>
              <a:rPr lang="fr-FR" sz="1600" b="1" i="0" dirty="0">
                <a:solidFill>
                  <a:srgbClr val="ECECEC"/>
                </a:solidFill>
                <a:effectLst/>
                <a:latin typeface="Montserrat" panose="00000500000000000000" pitchFamily="2" charset="0"/>
              </a:rPr>
              <a:t>Innovation et créativité</a:t>
            </a:r>
            <a:r>
              <a:rPr lang="fr-FR" sz="1600" b="0" i="0" dirty="0">
                <a:solidFill>
                  <a:srgbClr val="ECECEC"/>
                </a:solidFill>
                <a:effectLst/>
                <a:latin typeface="Montserrat" panose="00000500000000000000" pitchFamily="2" charset="0"/>
              </a:rPr>
              <a:t> :</a:t>
            </a:r>
          </a:p>
          <a:p>
            <a:pPr marL="457200" algn="ctr">
              <a:lnSpc>
                <a:spcPct val="107000"/>
              </a:lnSpc>
              <a:spcAft>
                <a:spcPts val="800"/>
              </a:spcAft>
            </a:pPr>
            <a:r>
              <a:rPr lang="fr-FR" sz="1200" b="0" i="0" dirty="0">
                <a:solidFill>
                  <a:srgbClr val="ECECEC"/>
                </a:solidFill>
                <a:effectLst/>
                <a:latin typeface="Montserrat" panose="00000500000000000000" pitchFamily="2" charset="0"/>
              </a:rPr>
              <a:t>L'IA est utilisée dans la création artistique, la conception de produits et même l'écriture de musique.</a:t>
            </a:r>
          </a:p>
          <a:p>
            <a:pPr marL="457200" algn="ctr">
              <a:lnSpc>
                <a:spcPct val="107000"/>
              </a:lnSpc>
              <a:spcAft>
                <a:spcPts val="800"/>
              </a:spcAft>
            </a:pPr>
            <a:endParaRPr lang="fr-FR" sz="1200" b="0" i="0" dirty="0">
              <a:solidFill>
                <a:srgbClr val="ECECEC"/>
              </a:solidFill>
              <a:effectLst/>
              <a:latin typeface="Montserrat" panose="00000500000000000000" pitchFamily="2" charset="0"/>
            </a:endParaRPr>
          </a:p>
        </p:txBody>
      </p:sp>
      <p:sp>
        <p:nvSpPr>
          <p:cNvPr id="9" name="Google Shape;1257;p36">
            <a:extLst>
              <a:ext uri="{FF2B5EF4-FFF2-40B4-BE49-F238E27FC236}">
                <a16:creationId xmlns:a16="http://schemas.microsoft.com/office/drawing/2014/main" id="{513566D9-995F-6E0D-34A7-D6E27AB30DA3}"/>
              </a:ext>
            </a:extLst>
          </p:cNvPr>
          <p:cNvSpPr txBox="1">
            <a:spLocks/>
          </p:cNvSpPr>
          <p:nvPr/>
        </p:nvSpPr>
        <p:spPr>
          <a:xfrm>
            <a:off x="1812200" y="48771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fr-FR" dirty="0"/>
              <a:t>Importance de l’IA</a:t>
            </a:r>
          </a:p>
        </p:txBody>
      </p:sp>
    </p:spTree>
    <p:extLst>
      <p:ext uri="{BB962C8B-B14F-4D97-AF65-F5344CB8AC3E}">
        <p14:creationId xmlns:p14="http://schemas.microsoft.com/office/powerpoint/2010/main" val="1038387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94159A33-32F4-17CD-4781-22C59D54B470}"/>
              </a:ext>
            </a:extLst>
          </p:cNvPr>
          <p:cNvGrpSpPr/>
          <p:nvPr/>
        </p:nvGrpSpPr>
        <p:grpSpPr>
          <a:xfrm>
            <a:off x="2072341" y="1327897"/>
            <a:ext cx="4999317" cy="3297633"/>
            <a:chOff x="531159" y="1677521"/>
            <a:chExt cx="4524935" cy="3344955"/>
          </a:xfrm>
        </p:grpSpPr>
        <p:sp>
          <p:nvSpPr>
            <p:cNvPr id="3" name="Rectangle 2">
              <a:extLst>
                <a:ext uri="{FF2B5EF4-FFF2-40B4-BE49-F238E27FC236}">
                  <a16:creationId xmlns:a16="http://schemas.microsoft.com/office/drawing/2014/main" id="{E4B7E6D2-62EF-097A-9C19-E8ABC0F34488}"/>
                </a:ext>
              </a:extLst>
            </p:cNvPr>
            <p:cNvSpPr/>
            <p:nvPr/>
          </p:nvSpPr>
          <p:spPr>
            <a:xfrm>
              <a:off x="531159" y="1677521"/>
              <a:ext cx="4524935" cy="334495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dirty="0"/>
            </a:p>
          </p:txBody>
        </p:sp>
        <p:pic>
          <p:nvPicPr>
            <p:cNvPr id="1026" name="Picture 2" descr="Bulles imbriquées pour positionner les notions d'IA, de machine learning et de deep learning.">
              <a:extLst>
                <a:ext uri="{FF2B5EF4-FFF2-40B4-BE49-F238E27FC236}">
                  <a16:creationId xmlns:a16="http://schemas.microsoft.com/office/drawing/2014/main" id="{040419A6-35CD-21C5-1C64-21B139940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65" y="1721265"/>
              <a:ext cx="3864722" cy="325746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Google Shape;1278;p37">
            <a:extLst>
              <a:ext uri="{FF2B5EF4-FFF2-40B4-BE49-F238E27FC236}">
                <a16:creationId xmlns:a16="http://schemas.microsoft.com/office/drawing/2014/main" id="{EF08AEF6-41F3-091B-4732-78C98982E6AF}"/>
              </a:ext>
            </a:extLst>
          </p:cNvPr>
          <p:cNvSpPr txBox="1">
            <a:spLocks/>
          </p:cNvSpPr>
          <p:nvPr/>
        </p:nvSpPr>
        <p:spPr>
          <a:xfrm>
            <a:off x="-1" y="0"/>
            <a:ext cx="3939989" cy="389965"/>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02 - </a:t>
            </a:r>
            <a:r>
              <a:rPr lang="fr-FR" sz="1800" b="1" dirty="0">
                <a:solidFill>
                  <a:srgbClr val="ECECEC"/>
                </a:solidFill>
                <a:latin typeface="Montserrat Black" panose="00000A00000000000000" pitchFamily="2" charset="0"/>
              </a:rPr>
              <a:t>Principes</a:t>
            </a:r>
            <a:r>
              <a:rPr lang="fr-FR" sz="1800" b="1" i="0" dirty="0">
                <a:solidFill>
                  <a:srgbClr val="ECECEC"/>
                </a:solidFill>
                <a:effectLst/>
                <a:latin typeface="Montserrat" panose="00000500000000000000" pitchFamily="2" charset="0"/>
              </a:rPr>
              <a:t> </a:t>
            </a:r>
            <a:r>
              <a:rPr lang="fr-FR" sz="1800" b="1" dirty="0">
                <a:solidFill>
                  <a:srgbClr val="ECECEC"/>
                </a:solidFill>
                <a:latin typeface="Montserrat Black" panose="00000A00000000000000" pitchFamily="2" charset="0"/>
              </a:rPr>
              <a:t>F</a:t>
            </a:r>
            <a:r>
              <a:rPr lang="fr-FR" sz="1800" b="1" i="0" dirty="0">
                <a:solidFill>
                  <a:srgbClr val="ECECEC"/>
                </a:solidFill>
                <a:effectLst/>
                <a:latin typeface="Montserrat Black" panose="00000A00000000000000" pitchFamily="2" charset="0"/>
              </a:rPr>
              <a:t>ondamentaux</a:t>
            </a:r>
            <a:endParaRPr lang="fr-FR" sz="1800" dirty="0">
              <a:latin typeface="Montserrat Black" panose="00000A00000000000000" pitchFamily="2" charset="0"/>
            </a:endParaRPr>
          </a:p>
        </p:txBody>
      </p:sp>
      <p:sp>
        <p:nvSpPr>
          <p:cNvPr id="13" name="Google Shape;1257;p36">
            <a:extLst>
              <a:ext uri="{FF2B5EF4-FFF2-40B4-BE49-F238E27FC236}">
                <a16:creationId xmlns:a16="http://schemas.microsoft.com/office/drawing/2014/main" id="{19D4949C-8361-9094-08C0-FB0D7D9035C8}"/>
              </a:ext>
            </a:extLst>
          </p:cNvPr>
          <p:cNvSpPr txBox="1">
            <a:spLocks/>
          </p:cNvSpPr>
          <p:nvPr/>
        </p:nvSpPr>
        <p:spPr>
          <a:xfrm>
            <a:off x="719998" y="51756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fr-FR" dirty="0"/>
              <a:t>Diagramme de </a:t>
            </a:r>
            <a:r>
              <a:rPr lang="fr-FR" dirty="0" err="1"/>
              <a:t>Venn</a:t>
            </a:r>
            <a:endParaRPr lang="fr-FR" dirty="0"/>
          </a:p>
        </p:txBody>
      </p:sp>
    </p:spTree>
    <p:extLst>
      <p:ext uri="{BB962C8B-B14F-4D97-AF65-F5344CB8AC3E}">
        <p14:creationId xmlns:p14="http://schemas.microsoft.com/office/powerpoint/2010/main" val="78536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78;p37">
            <a:extLst>
              <a:ext uri="{FF2B5EF4-FFF2-40B4-BE49-F238E27FC236}">
                <a16:creationId xmlns:a16="http://schemas.microsoft.com/office/drawing/2014/main" id="{EF08AEF6-41F3-091B-4732-78C98982E6AF}"/>
              </a:ext>
            </a:extLst>
          </p:cNvPr>
          <p:cNvSpPr txBox="1">
            <a:spLocks/>
          </p:cNvSpPr>
          <p:nvPr/>
        </p:nvSpPr>
        <p:spPr>
          <a:xfrm>
            <a:off x="0" y="0"/>
            <a:ext cx="3943350" cy="400050"/>
          </a:xfrm>
          <a:prstGeom prst="rect">
            <a:avLst/>
          </a:prstGeom>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dirty="0">
                <a:solidFill>
                  <a:schemeClr val="tx1"/>
                </a:solidFill>
                <a:latin typeface="Montserrat Black" panose="00000A00000000000000" pitchFamily="2" charset="0"/>
              </a:rPr>
              <a:t>02 - </a:t>
            </a:r>
            <a:r>
              <a:rPr lang="fr-FR" sz="1800" b="1" dirty="0">
                <a:solidFill>
                  <a:srgbClr val="ECECEC"/>
                </a:solidFill>
                <a:latin typeface="Montserrat Black" panose="00000A00000000000000" pitchFamily="2" charset="0"/>
              </a:rPr>
              <a:t>Principes</a:t>
            </a:r>
            <a:r>
              <a:rPr lang="fr-FR" sz="1800" b="1" i="0" dirty="0">
                <a:solidFill>
                  <a:srgbClr val="ECECEC"/>
                </a:solidFill>
                <a:effectLst/>
                <a:latin typeface="Montserrat" panose="00000500000000000000" pitchFamily="2" charset="0"/>
              </a:rPr>
              <a:t> </a:t>
            </a:r>
            <a:r>
              <a:rPr lang="fr-FR" sz="1800" b="1" dirty="0">
                <a:solidFill>
                  <a:srgbClr val="ECECEC"/>
                </a:solidFill>
                <a:latin typeface="Montserrat Black" panose="00000A00000000000000" pitchFamily="2" charset="0"/>
              </a:rPr>
              <a:t>F</a:t>
            </a:r>
            <a:r>
              <a:rPr lang="fr-FR" sz="1800" b="1" i="0" dirty="0">
                <a:solidFill>
                  <a:srgbClr val="ECECEC"/>
                </a:solidFill>
                <a:effectLst/>
                <a:latin typeface="Montserrat Black" panose="00000A00000000000000" pitchFamily="2" charset="0"/>
              </a:rPr>
              <a:t>ondamentaux</a:t>
            </a:r>
            <a:endParaRPr lang="fr-FR" sz="1800" dirty="0">
              <a:latin typeface="Montserrat Black" panose="00000A00000000000000" pitchFamily="2" charset="0"/>
            </a:endParaRPr>
          </a:p>
        </p:txBody>
      </p:sp>
      <p:sp>
        <p:nvSpPr>
          <p:cNvPr id="13" name="Google Shape;1257;p36">
            <a:extLst>
              <a:ext uri="{FF2B5EF4-FFF2-40B4-BE49-F238E27FC236}">
                <a16:creationId xmlns:a16="http://schemas.microsoft.com/office/drawing/2014/main" id="{19D4949C-8361-9094-08C0-FB0D7D9035C8}"/>
              </a:ext>
            </a:extLst>
          </p:cNvPr>
          <p:cNvSpPr txBox="1">
            <a:spLocks/>
          </p:cNvSpPr>
          <p:nvPr/>
        </p:nvSpPr>
        <p:spPr>
          <a:xfrm>
            <a:off x="925150" y="527177"/>
            <a:ext cx="7293700" cy="699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ontserrat Black"/>
              <a:buNone/>
              <a:defRPr sz="32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200"/>
              <a:buFont typeface="Bebas Neue"/>
              <a:buNone/>
              <a:defRPr sz="3200" b="0" i="0" u="none" strike="noStrike" cap="none">
                <a:solidFill>
                  <a:schemeClr val="dk1"/>
                </a:solidFill>
                <a:latin typeface="Bebas Neue"/>
                <a:ea typeface="Bebas Neue"/>
                <a:cs typeface="Bebas Neue"/>
                <a:sym typeface="Bebas Neue"/>
              </a:defRPr>
            </a:lvl9pPr>
          </a:lstStyle>
          <a:p>
            <a:r>
              <a:rPr lang="fr-FR" dirty="0"/>
              <a:t>Apprentissage automatique</a:t>
            </a:r>
          </a:p>
        </p:txBody>
      </p:sp>
      <p:sp>
        <p:nvSpPr>
          <p:cNvPr id="5" name="Google Shape;1259;p36">
            <a:extLst>
              <a:ext uri="{FF2B5EF4-FFF2-40B4-BE49-F238E27FC236}">
                <a16:creationId xmlns:a16="http://schemas.microsoft.com/office/drawing/2014/main" id="{306239B5-B202-2A97-EF0A-C6E2DC3AA23C}"/>
              </a:ext>
            </a:extLst>
          </p:cNvPr>
          <p:cNvSpPr txBox="1"/>
          <p:nvPr/>
        </p:nvSpPr>
        <p:spPr>
          <a:xfrm>
            <a:off x="925150" y="1226913"/>
            <a:ext cx="6743700" cy="560163"/>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sz="1200" dirty="0">
                <a:solidFill>
                  <a:schemeClr val="tx1"/>
                </a:solidFill>
                <a:latin typeface="Montserrat" panose="00000500000000000000" pitchFamily="2" charset="0"/>
              </a:rPr>
              <a:t>P</a:t>
            </a:r>
            <a:r>
              <a:rPr lang="fr-FR" sz="1200" b="0" i="0" dirty="0">
                <a:solidFill>
                  <a:schemeClr val="tx1"/>
                </a:solidFill>
                <a:effectLst/>
                <a:latin typeface="Montserrat" panose="00000500000000000000" pitchFamily="2" charset="0"/>
              </a:rPr>
              <a:t>ermet au modèle d'IA d'apprendre à effectuer une tâche au lieu de spécifier exactement comment il doit l'accomplir.</a:t>
            </a:r>
            <a:r>
              <a:rPr lang="fr-FR" sz="1200" kern="100" dirty="0">
                <a:solidFill>
                  <a:schemeClr val="tx1"/>
                </a:solidFill>
                <a:latin typeface="Montserrat" panose="00000500000000000000" pitchFamily="2" charset="0"/>
                <a:ea typeface="Calibri" panose="020F0502020204030204" pitchFamily="34" charset="0"/>
                <a:cs typeface="Calibri" panose="020F0502020204030204" pitchFamily="34" charset="0"/>
              </a:rPr>
              <a:t> </a:t>
            </a:r>
            <a:endParaRPr lang="fr-FR" sz="1200" kern="100" dirty="0">
              <a:solidFill>
                <a:schemeClr val="tx1"/>
              </a:solidFill>
              <a:effectLst/>
              <a:latin typeface="Montserrat" panose="00000500000000000000" pitchFamily="2" charset="0"/>
              <a:ea typeface="Calibri" panose="020F0502020204030204" pitchFamily="34" charset="0"/>
              <a:cs typeface="Calibri" panose="020F0502020204030204" pitchFamily="34" charset="0"/>
            </a:endParaRPr>
          </a:p>
        </p:txBody>
      </p:sp>
      <p:sp>
        <p:nvSpPr>
          <p:cNvPr id="6" name="Google Shape;1259;p36">
            <a:extLst>
              <a:ext uri="{FF2B5EF4-FFF2-40B4-BE49-F238E27FC236}">
                <a16:creationId xmlns:a16="http://schemas.microsoft.com/office/drawing/2014/main" id="{E14E22F0-4D97-DD23-B40D-F189BEF0C641}"/>
              </a:ext>
            </a:extLst>
          </p:cNvPr>
          <p:cNvSpPr txBox="1"/>
          <p:nvPr/>
        </p:nvSpPr>
        <p:spPr>
          <a:xfrm>
            <a:off x="171450" y="2161493"/>
            <a:ext cx="2705100" cy="2268314"/>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sz="1600" b="1" i="0" dirty="0">
                <a:solidFill>
                  <a:srgbClr val="ECECEC"/>
                </a:solidFill>
                <a:effectLst/>
                <a:latin typeface="Montserrat" panose="00000500000000000000" pitchFamily="2" charset="0"/>
              </a:rPr>
              <a:t>Apprentissage supervisé</a:t>
            </a:r>
            <a:r>
              <a:rPr lang="fr-FR" sz="1600" b="0" i="0" dirty="0">
                <a:solidFill>
                  <a:srgbClr val="ECECEC"/>
                </a:solidFill>
                <a:effectLst/>
                <a:latin typeface="Montserrat" panose="00000500000000000000" pitchFamily="2" charset="0"/>
              </a:rPr>
              <a:t> </a:t>
            </a:r>
            <a:r>
              <a:rPr lang="fr-FR" sz="1600" dirty="0">
                <a:solidFill>
                  <a:srgbClr val="ECECEC"/>
                </a:solidFill>
                <a:latin typeface="Montserrat" panose="00000500000000000000" pitchFamily="2" charset="0"/>
              </a:rPr>
              <a:t>:</a:t>
            </a:r>
          </a:p>
          <a:p>
            <a:pPr marL="457200" algn="ctr">
              <a:lnSpc>
                <a:spcPct val="107000"/>
              </a:lnSpc>
              <a:spcAft>
                <a:spcPts val="800"/>
              </a:spcAft>
            </a:pPr>
            <a:endParaRPr lang="fr-FR" sz="1200" dirty="0">
              <a:solidFill>
                <a:srgbClr val="ECECEC"/>
              </a:solidFill>
              <a:latin typeface="Montserrat" panose="00000500000000000000" pitchFamily="2" charset="0"/>
            </a:endParaRPr>
          </a:p>
          <a:p>
            <a:pPr marL="457200" algn="ctr">
              <a:lnSpc>
                <a:spcPct val="107000"/>
              </a:lnSpc>
              <a:spcAft>
                <a:spcPts val="800"/>
              </a:spcAft>
            </a:pPr>
            <a:r>
              <a:rPr lang="fr-FR" sz="1200" dirty="0">
                <a:solidFill>
                  <a:srgbClr val="ECECEC"/>
                </a:solidFill>
                <a:latin typeface="Montserrat" panose="00000500000000000000" pitchFamily="2" charset="0"/>
              </a:rPr>
              <a:t>Utilisation d’un jeu de données</a:t>
            </a:r>
          </a:p>
        </p:txBody>
      </p:sp>
      <p:sp>
        <p:nvSpPr>
          <p:cNvPr id="7" name="Google Shape;1259;p36">
            <a:extLst>
              <a:ext uri="{FF2B5EF4-FFF2-40B4-BE49-F238E27FC236}">
                <a16:creationId xmlns:a16="http://schemas.microsoft.com/office/drawing/2014/main" id="{71646036-2892-9ABC-33A5-61CC2A52DAB7}"/>
              </a:ext>
            </a:extLst>
          </p:cNvPr>
          <p:cNvSpPr txBox="1"/>
          <p:nvPr/>
        </p:nvSpPr>
        <p:spPr>
          <a:xfrm>
            <a:off x="2876550" y="2165245"/>
            <a:ext cx="2705100" cy="2264562"/>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sz="1600" b="1" i="0" dirty="0">
                <a:solidFill>
                  <a:srgbClr val="ECECEC"/>
                </a:solidFill>
                <a:effectLst/>
                <a:latin typeface="Montserrat" panose="00000500000000000000" pitchFamily="2" charset="0"/>
              </a:rPr>
              <a:t>Apprentissage non supervisé</a:t>
            </a:r>
            <a:r>
              <a:rPr lang="fr-FR" sz="1600" b="0" i="0" dirty="0">
                <a:solidFill>
                  <a:srgbClr val="ECECEC"/>
                </a:solidFill>
                <a:effectLst/>
                <a:latin typeface="Montserrat" panose="00000500000000000000" pitchFamily="2" charset="0"/>
              </a:rPr>
              <a:t> </a:t>
            </a:r>
            <a:r>
              <a:rPr lang="fr-FR" sz="1600" dirty="0">
                <a:solidFill>
                  <a:srgbClr val="ECECEC"/>
                </a:solidFill>
                <a:latin typeface="Montserrat" panose="00000500000000000000" pitchFamily="2" charset="0"/>
              </a:rPr>
              <a:t>:</a:t>
            </a:r>
          </a:p>
          <a:p>
            <a:pPr marL="457200" algn="ctr">
              <a:lnSpc>
                <a:spcPct val="107000"/>
              </a:lnSpc>
              <a:spcAft>
                <a:spcPts val="800"/>
              </a:spcAft>
            </a:pPr>
            <a:endParaRPr lang="fr-FR" sz="1200" dirty="0">
              <a:solidFill>
                <a:srgbClr val="ECECEC"/>
              </a:solidFill>
              <a:latin typeface="Montserrat" panose="00000500000000000000" pitchFamily="2" charset="0"/>
            </a:endParaRPr>
          </a:p>
          <a:p>
            <a:pPr marL="457200" algn="ctr">
              <a:lnSpc>
                <a:spcPct val="107000"/>
              </a:lnSpc>
              <a:spcAft>
                <a:spcPts val="800"/>
              </a:spcAft>
            </a:pPr>
            <a:r>
              <a:rPr lang="fr-FR" sz="1200" dirty="0">
                <a:solidFill>
                  <a:srgbClr val="ECECEC"/>
                </a:solidFill>
                <a:latin typeface="Montserrat" panose="00000500000000000000" pitchFamily="2" charset="0"/>
              </a:rPr>
              <a:t>Utilisation partielle d’un jeu de données</a:t>
            </a:r>
          </a:p>
        </p:txBody>
      </p:sp>
      <p:sp>
        <p:nvSpPr>
          <p:cNvPr id="8" name="Google Shape;1259;p36">
            <a:extLst>
              <a:ext uri="{FF2B5EF4-FFF2-40B4-BE49-F238E27FC236}">
                <a16:creationId xmlns:a16="http://schemas.microsoft.com/office/drawing/2014/main" id="{83DB857C-380A-2619-DD48-D3C7BCCD4F14}"/>
              </a:ext>
            </a:extLst>
          </p:cNvPr>
          <p:cNvSpPr txBox="1"/>
          <p:nvPr/>
        </p:nvSpPr>
        <p:spPr>
          <a:xfrm>
            <a:off x="5581650" y="2161493"/>
            <a:ext cx="2705100" cy="2272066"/>
          </a:xfrm>
          <a:prstGeom prst="rect">
            <a:avLst/>
          </a:prstGeom>
          <a:noFill/>
          <a:ln>
            <a:noFill/>
          </a:ln>
        </p:spPr>
        <p:txBody>
          <a:bodyPr spcFirstLastPara="1" wrap="square" lIns="91425" tIns="91425" rIns="91425" bIns="91425" anchor="t" anchorCtr="0">
            <a:noAutofit/>
          </a:bodyPr>
          <a:lstStyle/>
          <a:p>
            <a:pPr marL="457200" algn="ctr">
              <a:lnSpc>
                <a:spcPct val="107000"/>
              </a:lnSpc>
              <a:spcAft>
                <a:spcPts val="800"/>
              </a:spcAft>
            </a:pPr>
            <a:r>
              <a:rPr lang="fr-FR" sz="1600" b="1" i="0" dirty="0">
                <a:solidFill>
                  <a:srgbClr val="ECECEC"/>
                </a:solidFill>
                <a:effectLst/>
                <a:latin typeface="Montserrat" panose="00000500000000000000" pitchFamily="2" charset="0"/>
              </a:rPr>
              <a:t>Apprentissage par renforcement</a:t>
            </a:r>
            <a:r>
              <a:rPr lang="fr-FR" sz="1600" b="0" i="0" dirty="0">
                <a:solidFill>
                  <a:srgbClr val="ECECEC"/>
                </a:solidFill>
                <a:effectLst/>
                <a:latin typeface="Montserrat" panose="00000500000000000000" pitchFamily="2" charset="0"/>
              </a:rPr>
              <a:t> </a:t>
            </a:r>
            <a:r>
              <a:rPr lang="fr-FR" sz="1600" dirty="0">
                <a:solidFill>
                  <a:srgbClr val="ECECEC"/>
                </a:solidFill>
                <a:latin typeface="Montserrat" panose="00000500000000000000" pitchFamily="2" charset="0"/>
              </a:rPr>
              <a:t>:</a:t>
            </a:r>
            <a:endParaRPr lang="fr-FR" sz="1200" dirty="0">
              <a:solidFill>
                <a:srgbClr val="ECECEC"/>
              </a:solidFill>
              <a:latin typeface="Montserrat" panose="00000500000000000000" pitchFamily="2" charset="0"/>
            </a:endParaRPr>
          </a:p>
          <a:p>
            <a:pPr marL="457200" algn="ctr">
              <a:lnSpc>
                <a:spcPct val="107000"/>
              </a:lnSpc>
              <a:spcAft>
                <a:spcPts val="800"/>
              </a:spcAft>
            </a:pPr>
            <a:r>
              <a:rPr lang="fr-FR" sz="1200" dirty="0">
                <a:solidFill>
                  <a:srgbClr val="ECECEC"/>
                </a:solidFill>
                <a:latin typeface="Montserrat" panose="00000500000000000000" pitchFamily="2" charset="0"/>
              </a:rPr>
              <a:t>Aucune utilisation de données</a:t>
            </a:r>
          </a:p>
          <a:p>
            <a:pPr marL="457200" algn="ctr">
              <a:lnSpc>
                <a:spcPct val="107000"/>
              </a:lnSpc>
              <a:spcAft>
                <a:spcPts val="800"/>
              </a:spcAft>
            </a:pPr>
            <a:r>
              <a:rPr lang="fr-FR" sz="1200" dirty="0">
                <a:solidFill>
                  <a:srgbClr val="ECECEC"/>
                </a:solidFill>
                <a:latin typeface="Montserrat" panose="00000500000000000000" pitchFamily="2" charset="0"/>
              </a:rPr>
              <a:t>Fonctionne par principe de récompense</a:t>
            </a:r>
          </a:p>
        </p:txBody>
      </p:sp>
      <p:sp>
        <p:nvSpPr>
          <p:cNvPr id="10" name="Rectangle 9">
            <a:extLst>
              <a:ext uri="{FF2B5EF4-FFF2-40B4-BE49-F238E27FC236}">
                <a16:creationId xmlns:a16="http://schemas.microsoft.com/office/drawing/2014/main" id="{680A7CB5-123E-E4AA-F6BD-5164B6AB052C}"/>
              </a:ext>
            </a:extLst>
          </p:cNvPr>
          <p:cNvSpPr/>
          <p:nvPr/>
        </p:nvSpPr>
        <p:spPr>
          <a:xfrm>
            <a:off x="584200" y="2161493"/>
            <a:ext cx="7893050" cy="1839007"/>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7E8885E6-3B3A-792A-364E-C6872DEB6941}"/>
              </a:ext>
            </a:extLst>
          </p:cNvPr>
          <p:cNvCxnSpPr/>
          <p:nvPr/>
        </p:nvCxnSpPr>
        <p:spPr>
          <a:xfrm>
            <a:off x="3028950" y="2157741"/>
            <a:ext cx="0" cy="1842759"/>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09CCB746-F555-5E8F-D422-797DC7F8EBBB}"/>
              </a:ext>
            </a:extLst>
          </p:cNvPr>
          <p:cNvCxnSpPr/>
          <p:nvPr/>
        </p:nvCxnSpPr>
        <p:spPr>
          <a:xfrm>
            <a:off x="5848350" y="2165245"/>
            <a:ext cx="0" cy="184275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5179198"/>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831</Words>
  <Application>Microsoft Office PowerPoint</Application>
  <PresentationFormat>Affichage à l'écran (16:9)</PresentationFormat>
  <Paragraphs>117</Paragraphs>
  <Slides>16</Slides>
  <Notes>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Anaheim</vt:lpstr>
      <vt:lpstr>Arial</vt:lpstr>
      <vt:lpstr>Montserrat Black</vt:lpstr>
      <vt:lpstr>Bebas Neue</vt:lpstr>
      <vt:lpstr>Montserrat</vt:lpstr>
      <vt:lpstr>Artificial Intelligence (AI) Technology Consulting by Slidesgo</vt:lpstr>
      <vt:lpstr>INTELLIGENCE ARTIFICIELLE (IA)</vt:lpstr>
      <vt:lpstr>SOMMAIRE</vt:lpstr>
      <vt:lpstr>Définition</vt:lpstr>
      <vt:lpstr>Origine de l’IA</vt:lpstr>
      <vt:lpstr>Origine de l’IA</vt:lpstr>
      <vt:lpstr>Évolution de l’IA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INTELLIGNECE ARTIFICIELLE (IA)</dc:title>
  <cp:lastModifiedBy>Matthias Fellon</cp:lastModifiedBy>
  <cp:revision>3</cp:revision>
  <dcterms:modified xsi:type="dcterms:W3CDTF">2024-03-22T07:05:40Z</dcterms:modified>
</cp:coreProperties>
</file>